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2.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heme/themeOverride3.xml" ContentType="application/vnd.openxmlformats-officedocument.themeOverr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9" r:id="rId1"/>
    <p:sldMasterId id="2147483660" r:id="rId2"/>
  </p:sldMasterIdLst>
  <p:notesMasterIdLst>
    <p:notesMasterId r:id="rId98"/>
  </p:notesMasterIdLst>
  <p:sldIdLst>
    <p:sldId id="256" r:id="rId3"/>
    <p:sldId id="348" r:id="rId4"/>
    <p:sldId id="347" r:id="rId5"/>
    <p:sldId id="257" r:id="rId6"/>
    <p:sldId id="258" r:id="rId7"/>
    <p:sldId id="321" r:id="rId8"/>
    <p:sldId id="267" r:id="rId9"/>
    <p:sldId id="268" r:id="rId10"/>
    <p:sldId id="324" r:id="rId11"/>
    <p:sldId id="259" r:id="rId12"/>
    <p:sldId id="261" r:id="rId13"/>
    <p:sldId id="319" r:id="rId14"/>
    <p:sldId id="262" r:id="rId15"/>
    <p:sldId id="264" r:id="rId16"/>
    <p:sldId id="322" r:id="rId17"/>
    <p:sldId id="341" r:id="rId18"/>
    <p:sldId id="344" r:id="rId19"/>
    <p:sldId id="345" r:id="rId20"/>
    <p:sldId id="342" r:id="rId21"/>
    <p:sldId id="343" r:id="rId22"/>
    <p:sldId id="272" r:id="rId23"/>
    <p:sldId id="273" r:id="rId24"/>
    <p:sldId id="274" r:id="rId25"/>
    <p:sldId id="275" r:id="rId26"/>
    <p:sldId id="276" r:id="rId27"/>
    <p:sldId id="367" r:id="rId28"/>
    <p:sldId id="328" r:id="rId29"/>
    <p:sldId id="277" r:id="rId30"/>
    <p:sldId id="278" r:id="rId31"/>
    <p:sldId id="329" r:id="rId32"/>
    <p:sldId id="279" r:id="rId33"/>
    <p:sldId id="280" r:id="rId34"/>
    <p:sldId id="330" r:id="rId35"/>
    <p:sldId id="334" r:id="rId36"/>
    <p:sldId id="281" r:id="rId37"/>
    <p:sldId id="282" r:id="rId38"/>
    <p:sldId id="346" r:id="rId39"/>
    <p:sldId id="283" r:id="rId40"/>
    <p:sldId id="331" r:id="rId41"/>
    <p:sldId id="284" r:id="rId42"/>
    <p:sldId id="285" r:id="rId43"/>
    <p:sldId id="360" r:id="rId44"/>
    <p:sldId id="361" r:id="rId45"/>
    <p:sldId id="364" r:id="rId46"/>
    <p:sldId id="362" r:id="rId47"/>
    <p:sldId id="363" r:id="rId48"/>
    <p:sldId id="365" r:id="rId49"/>
    <p:sldId id="368" r:id="rId50"/>
    <p:sldId id="369" r:id="rId51"/>
    <p:sldId id="349" r:id="rId52"/>
    <p:sldId id="366" r:id="rId53"/>
    <p:sldId id="286" r:id="rId54"/>
    <p:sldId id="287" r:id="rId55"/>
    <p:sldId id="288" r:id="rId56"/>
    <p:sldId id="289" r:id="rId57"/>
    <p:sldId id="290" r:id="rId58"/>
    <p:sldId id="351" r:id="rId59"/>
    <p:sldId id="291" r:id="rId60"/>
    <p:sldId id="292" r:id="rId61"/>
    <p:sldId id="293" r:id="rId62"/>
    <p:sldId id="294" r:id="rId63"/>
    <p:sldId id="352" r:id="rId64"/>
    <p:sldId id="295" r:id="rId65"/>
    <p:sldId id="296" r:id="rId66"/>
    <p:sldId id="353" r:id="rId67"/>
    <p:sldId id="297" r:id="rId68"/>
    <p:sldId id="298" r:id="rId69"/>
    <p:sldId id="299" r:id="rId70"/>
    <p:sldId id="354" r:id="rId71"/>
    <p:sldId id="300" r:id="rId72"/>
    <p:sldId id="336" r:id="rId73"/>
    <p:sldId id="301" r:id="rId74"/>
    <p:sldId id="355" r:id="rId75"/>
    <p:sldId id="302" r:id="rId76"/>
    <p:sldId id="303" r:id="rId77"/>
    <p:sldId id="356" r:id="rId78"/>
    <p:sldId id="304" r:id="rId79"/>
    <p:sldId id="305" r:id="rId80"/>
    <p:sldId id="357" r:id="rId81"/>
    <p:sldId id="306" r:id="rId82"/>
    <p:sldId id="307" r:id="rId83"/>
    <p:sldId id="308" r:id="rId84"/>
    <p:sldId id="309" r:id="rId85"/>
    <p:sldId id="358" r:id="rId86"/>
    <p:sldId id="337" r:id="rId87"/>
    <p:sldId id="310" r:id="rId88"/>
    <p:sldId id="311" r:id="rId89"/>
    <p:sldId id="312" r:id="rId90"/>
    <p:sldId id="313" r:id="rId91"/>
    <p:sldId id="314" r:id="rId92"/>
    <p:sldId id="315" r:id="rId93"/>
    <p:sldId id="316" r:id="rId94"/>
    <p:sldId id="370" r:id="rId95"/>
    <p:sldId id="359" r:id="rId96"/>
    <p:sldId id="317" r:id="rId9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2A4"/>
    <a:srgbClr val="118987"/>
    <a:srgbClr val="D80035"/>
    <a:srgbClr val="D200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573"/>
  </p:normalViewPr>
  <p:slideViewPr>
    <p:cSldViewPr snapToGrid="0" snapToObjects="1">
      <p:cViewPr varScale="1">
        <p:scale>
          <a:sx n="62" d="100"/>
          <a:sy n="62" d="100"/>
        </p:scale>
        <p:origin x="360"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dirty="0"/>
          </a:p>
        </p:txBody>
      </p:sp>
    </p:spTree>
    <p:extLst>
      <p:ext uri="{BB962C8B-B14F-4D97-AF65-F5344CB8AC3E}">
        <p14:creationId xmlns:p14="http://schemas.microsoft.com/office/powerpoint/2010/main" val="4277354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Open Sans"/>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33427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85967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4742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246238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06675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142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525616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1090360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597040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764550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162442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387237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98458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54039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276868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What happened here?</a:t>
            </a:r>
            <a:endParaRPr sz="1466" dirty="0"/>
          </a:p>
        </p:txBody>
      </p:sp>
    </p:spTree>
    <p:extLst>
      <p:ext uri="{BB962C8B-B14F-4D97-AF65-F5344CB8AC3E}">
        <p14:creationId xmlns:p14="http://schemas.microsoft.com/office/powerpoint/2010/main" val="3482312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12202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57383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56169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97559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Alternates</a:t>
            </a:r>
            <a:r>
              <a:rPr lang="en-US" baseline="0" dirty="0"/>
              <a:t> good and bad possibilities.</a:t>
            </a:r>
          </a:p>
          <a:p>
            <a:pPr>
              <a:spcBef>
                <a:spcPts val="0"/>
              </a:spcBef>
              <a:buNone/>
            </a:pPr>
            <a:endParaRPr lang="en-US" baseline="0" dirty="0"/>
          </a:p>
          <a:p>
            <a:pPr>
              <a:spcBef>
                <a:spcPts val="0"/>
              </a:spcBef>
              <a:buNone/>
            </a:pPr>
            <a:r>
              <a:rPr lang="en-US" baseline="0" dirty="0"/>
              <a:t>Why do we think that is?</a:t>
            </a:r>
            <a:endParaRPr dirty="0"/>
          </a:p>
        </p:txBody>
      </p:sp>
    </p:spTree>
    <p:extLst>
      <p:ext uri="{BB962C8B-B14F-4D97-AF65-F5344CB8AC3E}">
        <p14:creationId xmlns:p14="http://schemas.microsoft.com/office/powerpoint/2010/main" val="755894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Words generally are better. Someone reading your code should be able to tell what you’re talking about</a:t>
            </a:r>
            <a:endParaRPr dirty="0"/>
          </a:p>
        </p:txBody>
      </p:sp>
    </p:spTree>
    <p:extLst>
      <p:ext uri="{BB962C8B-B14F-4D97-AF65-F5344CB8AC3E}">
        <p14:creationId xmlns:p14="http://schemas.microsoft.com/office/powerpoint/2010/main" val="89219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Python tries</a:t>
            </a:r>
            <a:r>
              <a:rPr lang="en-US" baseline="0" dirty="0"/>
              <a:t> to help you out</a:t>
            </a:r>
            <a:endParaRPr lang="en-US" dirty="0"/>
          </a:p>
        </p:txBody>
      </p:sp>
    </p:spTree>
    <p:extLst>
      <p:ext uri="{BB962C8B-B14F-4D97-AF65-F5344CB8AC3E}">
        <p14:creationId xmlns:p14="http://schemas.microsoft.com/office/powerpoint/2010/main" val="96268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473849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3691497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944549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57853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86284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49009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33874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86066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is it? How would they define it?</a:t>
            </a:r>
          </a:p>
        </p:txBody>
      </p:sp>
    </p:spTree>
    <p:extLst>
      <p:ext uri="{BB962C8B-B14F-4D97-AF65-F5344CB8AC3E}">
        <p14:creationId xmlns:p14="http://schemas.microsoft.com/office/powerpoint/2010/main" val="3026532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69301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29450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70184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023004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730798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Ways of organizing related</a:t>
            </a:r>
            <a:r>
              <a:rPr lang="en-US" sz="1466" baseline="0" dirty="0"/>
              <a:t> groups of information to perform actions on them.</a:t>
            </a:r>
            <a:endParaRPr sz="1466" dirty="0"/>
          </a:p>
        </p:txBody>
      </p:sp>
    </p:spTree>
    <p:extLst>
      <p:ext uri="{BB962C8B-B14F-4D97-AF65-F5344CB8AC3E}">
        <p14:creationId xmlns:p14="http://schemas.microsoft.com/office/powerpoint/2010/main" val="19424272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8112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&gt;&gt;&gt; means interpreter right?</a:t>
            </a:r>
            <a:endParaRPr dirty="0"/>
          </a:p>
        </p:txBody>
      </p:sp>
    </p:spTree>
    <p:extLst>
      <p:ext uri="{BB962C8B-B14F-4D97-AF65-F5344CB8AC3E}">
        <p14:creationId xmlns:p14="http://schemas.microsoft.com/office/powerpoint/2010/main" val="418682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867234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356281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Now let's get push again</a:t>
            </a:r>
            <a:endParaRPr dirty="0"/>
          </a:p>
        </p:txBody>
      </p:sp>
    </p:spTree>
    <p:extLst>
      <p:ext uri="{BB962C8B-B14F-4D97-AF65-F5344CB8AC3E}">
        <p14:creationId xmlns:p14="http://schemas.microsoft.com/office/powerpoint/2010/main" val="1235628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Why zero? </a:t>
            </a:r>
          </a:p>
          <a:p>
            <a:pPr>
              <a:spcBef>
                <a:spcPts val="0"/>
              </a:spcBef>
              <a:buNone/>
            </a:pPr>
            <a:r>
              <a:rPr lang="en-US" dirty="0"/>
              <a:t>How</a:t>
            </a:r>
            <a:r>
              <a:rPr lang="en-US" baseline="0" dirty="0"/>
              <a:t> many moves does it take to get to the next one.</a:t>
            </a:r>
            <a:endParaRPr dirty="0"/>
          </a:p>
        </p:txBody>
      </p:sp>
    </p:spTree>
    <p:extLst>
      <p:ext uri="{BB962C8B-B14F-4D97-AF65-F5344CB8AC3E}">
        <p14:creationId xmlns:p14="http://schemas.microsoft.com/office/powerpoint/2010/main" val="2127983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22805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735406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66840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489105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Git</a:t>
            </a:r>
            <a:r>
              <a:rPr lang="en-US" dirty="0"/>
              <a:t> push again!</a:t>
            </a:r>
          </a:p>
        </p:txBody>
      </p:sp>
    </p:spTree>
    <p:extLst>
      <p:ext uri="{BB962C8B-B14F-4D97-AF65-F5344CB8AC3E}">
        <p14:creationId xmlns:p14="http://schemas.microsoft.com/office/powerpoint/2010/main" val="165882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81811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1625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8272956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if you had an</a:t>
            </a:r>
            <a:r>
              <a:rPr lang="en-US" baseline="0" dirty="0"/>
              <a:t> error, check to make sure you have all the variables you expect in both your interpreter and your files.</a:t>
            </a:r>
            <a:endParaRPr lang="en-US" dirty="0"/>
          </a:p>
          <a:p>
            <a:pPr>
              <a:spcBef>
                <a:spcPts val="0"/>
              </a:spcBef>
              <a:buNone/>
            </a:pPr>
            <a:r>
              <a:rPr lang="en-US" dirty="0"/>
              <a:t>Keys are overwritten if you use</a:t>
            </a:r>
            <a:r>
              <a:rPr lang="en-US" baseline="0" dirty="0"/>
              <a:t> a new one. They have to be unique.</a:t>
            </a:r>
          </a:p>
          <a:p>
            <a:pPr>
              <a:spcBef>
                <a:spcPts val="0"/>
              </a:spcBef>
              <a:buNone/>
            </a:pPr>
            <a:r>
              <a:rPr lang="en-US" baseline="0" dirty="0"/>
              <a:t>Values on the other hand don’t have to be unique. Multiple keys can have the same value.</a:t>
            </a:r>
            <a:endParaRPr dirty="0"/>
          </a:p>
        </p:txBody>
      </p:sp>
    </p:spTree>
    <p:extLst>
      <p:ext uri="{BB962C8B-B14F-4D97-AF65-F5344CB8AC3E}">
        <p14:creationId xmlns:p14="http://schemas.microsoft.com/office/powerpoint/2010/main" val="33622331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8804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202090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940953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218813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1055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71438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With duck typed languages we assume that the</a:t>
            </a:r>
            <a:r>
              <a:rPr lang="en-US" sz="1466" baseline="0" dirty="0"/>
              <a:t> variables we are using in particular places can do the things we want. Not always the case. Sometimes we need to change data types.</a:t>
            </a:r>
            <a:endParaRPr sz="1466" dirty="0"/>
          </a:p>
        </p:txBody>
      </p:sp>
    </p:spTree>
    <p:extLst>
      <p:ext uri="{BB962C8B-B14F-4D97-AF65-F5344CB8AC3E}">
        <p14:creationId xmlns:p14="http://schemas.microsoft.com/office/powerpoint/2010/main" val="11294089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39706855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"Doing stuff" usually doesn't change the variables used.  You'd need to use write things like </a:t>
            </a:r>
          </a:p>
          <a:p>
            <a:pPr rtl="0">
              <a:lnSpc>
                <a:spcPct val="100000"/>
              </a:lnSpc>
              <a:spcBef>
                <a:spcPts val="0"/>
              </a:spcBef>
              <a:buNone/>
            </a:pPr>
            <a:r>
              <a:rPr lang="en" sz="1466" dirty="0">
                <a:solidFill>
                  <a:srgbClr val="000000"/>
                </a:solidFill>
                <a:ea typeface="Open Sans"/>
                <a:cs typeface="Open Sans"/>
                <a:sym typeface="Arial"/>
              </a:rPr>
              <a:t>new_variable = my_variable + 2 </a:t>
            </a:r>
          </a:p>
          <a:p>
            <a:pPr rtl="0">
              <a:lnSpc>
                <a:spcPct val="100000"/>
              </a:lnSpc>
              <a:spcBef>
                <a:spcPts val="0"/>
              </a:spcBef>
              <a:buNone/>
            </a:pPr>
            <a:r>
              <a:rPr lang="en" sz="1466" dirty="0">
                <a:solidFill>
                  <a:srgbClr val="000000"/>
                </a:solidFill>
                <a:ea typeface="Open Sans"/>
                <a:cs typeface="Open Sans"/>
                <a:sym typeface="Arial"/>
              </a:rPr>
              <a:t>or</a:t>
            </a:r>
          </a:p>
          <a:p>
            <a:pPr rtl="0">
              <a:lnSpc>
                <a:spcPct val="100000"/>
              </a:lnSpc>
              <a:spcBef>
                <a:spcPts val="0"/>
              </a:spcBef>
              <a:buNone/>
            </a:pPr>
            <a:r>
              <a:rPr lang="en" sz="1466" dirty="0">
                <a:solidFill>
                  <a:srgbClr val="000000"/>
                </a:solidFill>
                <a:ea typeface="Open Sans"/>
                <a:cs typeface="Open Sans"/>
                <a:sym typeface="Arial"/>
              </a:rPr>
              <a:t>my_variable = my_variable + 2 </a:t>
            </a:r>
          </a:p>
          <a:p>
            <a:pPr rtl="0">
              <a:lnSpc>
                <a:spcPct val="100000"/>
              </a:lnSpc>
              <a:spcBef>
                <a:spcPts val="0"/>
              </a:spcBef>
              <a:buNone/>
            </a:pPr>
            <a:r>
              <a:rPr lang="en" sz="1466" dirty="0">
                <a:solidFill>
                  <a:srgbClr val="000000"/>
                </a:solidFill>
                <a:ea typeface="Open Sans"/>
                <a:cs typeface="Open Sans"/>
                <a:sym typeface="Arial"/>
              </a:rPr>
              <a:t>to use this value later. </a:t>
            </a:r>
          </a:p>
        </p:txBody>
      </p:sp>
    </p:spTree>
    <p:extLst>
      <p:ext uri="{BB962C8B-B14F-4D97-AF65-F5344CB8AC3E}">
        <p14:creationId xmlns:p14="http://schemas.microsoft.com/office/powerpoint/2010/main" val="1831977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471821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2" name="Shape 3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Extra – </a:t>
            </a:r>
            <a:r>
              <a:rPr lang="en-US" dirty="0" err="1"/>
              <a:t>your_vegetables</a:t>
            </a:r>
            <a:r>
              <a:rPr lang="en-US" dirty="0"/>
              <a:t> = vegetables – </a:t>
            </a:r>
            <a:r>
              <a:rPr lang="en-US" dirty="0" err="1"/>
              <a:t>my_vegetables</a:t>
            </a:r>
            <a:endParaRPr lang="en-US" dirty="0"/>
          </a:p>
          <a:p>
            <a:pPr>
              <a:spcBef>
                <a:spcPts val="0"/>
              </a:spcBef>
              <a:buNone/>
            </a:pPr>
            <a:endParaRPr lang="en-US" dirty="0"/>
          </a:p>
          <a:p>
            <a:pPr>
              <a:spcBef>
                <a:spcPts val="0"/>
              </a:spcBef>
              <a:buNone/>
            </a:pPr>
            <a:endParaRPr dirty="0"/>
          </a:p>
        </p:txBody>
      </p:sp>
    </p:spTree>
    <p:extLst>
      <p:ext uri="{BB962C8B-B14F-4D97-AF65-F5344CB8AC3E}">
        <p14:creationId xmlns:p14="http://schemas.microsoft.com/office/powerpoint/2010/main" val="37863135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1569817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28756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52562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options?</a:t>
            </a:r>
            <a:endParaRPr dirty="0"/>
          </a:p>
        </p:txBody>
      </p:sp>
    </p:spTree>
    <p:extLst>
      <p:ext uri="{BB962C8B-B14F-4D97-AF65-F5344CB8AC3E}">
        <p14:creationId xmlns:p14="http://schemas.microsoft.com/office/powerpoint/2010/main" val="32032684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866862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8" name="Shape 4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452215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00301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132585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9531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Translation </a:t>
            </a:r>
            <a:r>
              <a:rPr lang="mr-IN" sz="1466" dirty="0"/>
              <a:t>–</a:t>
            </a:r>
            <a:r>
              <a:rPr lang="en-US" sz="1466" dirty="0"/>
              <a:t> get out there and try some stuff!</a:t>
            </a:r>
            <a:endParaRPr sz="1466" dirty="0"/>
          </a:p>
        </p:txBody>
      </p:sp>
    </p:spTree>
    <p:extLst>
      <p:ext uri="{BB962C8B-B14F-4D97-AF65-F5344CB8AC3E}">
        <p14:creationId xmlns:p14="http://schemas.microsoft.com/office/powerpoint/2010/main" val="18400436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746122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2111123"/>
            <a:ext cx="7772400" cy="1546474"/>
          </a:xfrm>
          <a:prstGeom prst="rect">
            <a:avLst/>
          </a:prstGeom>
          <a:noFill/>
          <a:ln>
            <a:noFill/>
          </a:ln>
        </p:spPr>
        <p:txBody>
          <a:bodyPr lIns="91425" tIns="91425" rIns="91425" bIns="91425" anchor="b" anchorCtr="0"/>
          <a:lstStyle>
            <a:lvl1pPr algn="ctr" rtl="0">
              <a:spcBef>
                <a:spcPts val="0"/>
              </a:spcBef>
              <a:buClr>
                <a:schemeClr val="dk1"/>
              </a:buClr>
              <a:buSzPct val="100000"/>
              <a:buFont typeface="Arial"/>
              <a:buNone/>
              <a:defRPr sz="4800" b="1" i="0" u="none" strike="noStrike" cap="none" baseline="0">
                <a:solidFill>
                  <a:schemeClr val="dk1"/>
                </a:solidFill>
                <a:latin typeface="Open Sans"/>
                <a:ea typeface="Open Sans"/>
                <a:cs typeface="Open Sans"/>
                <a:sym typeface="Arial"/>
              </a:defRPr>
            </a:lvl1pPr>
            <a:lvl2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3786737"/>
            <a:ext cx="7772400" cy="1046317"/>
          </a:xfrm>
          <a:prstGeom prst="rect">
            <a:avLst/>
          </a:prstGeom>
          <a:noFill/>
          <a:ln>
            <a:noFill/>
          </a:ln>
        </p:spPr>
        <p:txBody>
          <a:bodyPr lIns="91425" tIns="91425" rIns="91425" bIns="91425" anchor="t" anchorCtr="0"/>
          <a:lstStyle>
            <a:lvl1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Open Sans"/>
                <a:ea typeface="Open Sans"/>
                <a:cs typeface="Open Sans"/>
                <a:sym typeface="Arial"/>
              </a:defRPr>
            </a:lvl1pPr>
            <a:lvl2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32" name="Shape 32"/>
          <p:cNvSpPr txBox="1">
            <a:spLocks noGrp="1"/>
          </p:cNvSpPr>
          <p:nvPr>
            <p:ph type="body" idx="1"/>
          </p:nvPr>
        </p:nvSpPr>
        <p:spPr>
          <a:xfrm>
            <a:off x="274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
        <p:nvSpPr>
          <p:cNvPr id="33" name="Shape 33"/>
          <p:cNvSpPr txBox="1">
            <a:spLocks noGrp="1"/>
          </p:cNvSpPr>
          <p:nvPr>
            <p:ph type="body" idx="2"/>
          </p:nvPr>
        </p:nvSpPr>
        <p:spPr>
          <a:xfrm>
            <a:off x="4846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274319" y="6035039"/>
            <a:ext cx="8595359" cy="548639"/>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algn="ctr" rtl="0">
              <a:lnSpc>
                <a:spcPct val="100000"/>
              </a:lnSpc>
              <a:spcBef>
                <a:spcPts val="360"/>
              </a:spcBef>
              <a:spcAft>
                <a:spcPts val="0"/>
              </a:spcAft>
              <a:buClr>
                <a:schemeClr val="dk1"/>
              </a:buClr>
              <a:buSzPct val="100000"/>
              <a:buFont typeface="Arial"/>
              <a:buChar char="●"/>
              <a:defRPr sz="1800">
                <a:solidFill>
                  <a:schemeClr val="dk1"/>
                </a:solidFill>
                <a:latin typeface="Open Sans"/>
                <a:ea typeface="Open Sans"/>
                <a:cs typeface="Open Sans"/>
              </a:defRPr>
            </a:lvl1pPr>
            <a:lvl2pPr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a:lnSpc>
                <a:spcPct val="100000"/>
              </a:lnSpc>
              <a:spcBef>
                <a:spcPts val="360"/>
              </a:spcBef>
              <a:spcAft>
                <a:spcPts val="0"/>
              </a:spcAft>
              <a:buClr>
                <a:schemeClr val="dk1"/>
              </a:buClr>
              <a:buSzPct val="100000"/>
              <a:buFont typeface="Wingdings"/>
              <a:buChar char="§"/>
              <a:defRPr sz="1800">
                <a:solidFill>
                  <a:schemeClr val="dk1"/>
                </a:solidFill>
              </a:defRPr>
            </a:lvl3pPr>
            <a:lvl4pPr algn="ctr" rtl="0">
              <a:lnSpc>
                <a:spcPct val="100000"/>
              </a:lnSpc>
              <a:spcBef>
                <a:spcPts val="360"/>
              </a:spcBef>
              <a:spcAft>
                <a:spcPts val="0"/>
              </a:spcAft>
              <a:buClr>
                <a:schemeClr val="dk1"/>
              </a:buClr>
              <a:buSzPct val="100000"/>
              <a:buFont typeface="Arial"/>
              <a:buChar char="●"/>
              <a:defRPr sz="1800">
                <a:solidFill>
                  <a:schemeClr val="dk1"/>
                </a:solidFill>
              </a:defRPr>
            </a:lvl4pPr>
            <a:lvl5pPr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a:lnSpc>
                <a:spcPct val="100000"/>
              </a:lnSpc>
              <a:spcBef>
                <a:spcPts val="360"/>
              </a:spcBef>
              <a:spcAft>
                <a:spcPts val="0"/>
              </a:spcAft>
              <a:buClr>
                <a:schemeClr val="dk1"/>
              </a:buClr>
              <a:buSzPct val="100000"/>
              <a:buFont typeface="Wingdings"/>
              <a:buChar char="§"/>
              <a:defRPr sz="1800">
                <a:solidFill>
                  <a:schemeClr val="dk1"/>
                </a:solidFill>
              </a:defRPr>
            </a:lvl6pPr>
            <a:lvl7pPr algn="ctr" rtl="0">
              <a:lnSpc>
                <a:spcPct val="100000"/>
              </a:lnSpc>
              <a:spcBef>
                <a:spcPts val="360"/>
              </a:spcBef>
              <a:spcAft>
                <a:spcPts val="0"/>
              </a:spcAft>
              <a:buClr>
                <a:schemeClr val="dk1"/>
              </a:buClr>
              <a:buSzPct val="100000"/>
              <a:buFont typeface="Arial"/>
              <a:buChar char="●"/>
              <a:defRPr sz="1800">
                <a:solidFill>
                  <a:schemeClr val="dk1"/>
                </a:solidFill>
              </a:defRPr>
            </a:lvl7pPr>
            <a:lvl8pPr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822959" y="2743200"/>
            <a:ext cx="7498080" cy="1097279"/>
          </a:xfrm>
          <a:prstGeom prst="rect">
            <a:avLst/>
          </a:prstGeom>
          <a:noFill/>
          <a:ln>
            <a:noFill/>
          </a:ln>
        </p:spPr>
        <p:txBody>
          <a:bodyPr lIns="91425" tIns="91425" rIns="91425" bIns="91425" anchor="t" anchorCtr="0"/>
          <a:lstStyle>
            <a:lvl1pPr algn="ctr">
              <a:spcBef>
                <a:spcPts val="0"/>
              </a:spcBef>
              <a:buSzPct val="100000"/>
              <a:defRPr sz="4800">
                <a:latin typeface="Open Sans"/>
                <a:ea typeface="Open Sans"/>
                <a:cs typeface="Open Sans"/>
              </a:defRPr>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dirty="0"/>
          </a:p>
        </p:txBody>
      </p:sp>
      <p:sp>
        <p:nvSpPr>
          <p:cNvPr id="26" name="Shape 26"/>
          <p:cNvSpPr txBox="1">
            <a:spLocks noGrp="1"/>
          </p:cNvSpPr>
          <p:nvPr>
            <p:ph type="subTitle" idx="1"/>
          </p:nvPr>
        </p:nvSpPr>
        <p:spPr>
          <a:xfrm>
            <a:off x="1645919" y="4114800"/>
            <a:ext cx="5852159" cy="822960"/>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29" name="Shape 29"/>
          <p:cNvSpPr txBox="1">
            <a:spLocks noGrp="1"/>
          </p:cNvSpPr>
          <p:nvPr>
            <p:ph type="body" idx="1"/>
          </p:nvPr>
        </p:nvSpPr>
        <p:spPr>
          <a:xfrm>
            <a:off x="274319" y="1645919"/>
            <a:ext cx="8595359"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algn="l" rtl="0">
              <a:spcBef>
                <a:spcPts val="600"/>
              </a:spcBef>
              <a:buClr>
                <a:schemeClr val="dk1"/>
              </a:buClr>
              <a:buSzPct val="100000"/>
              <a:buFont typeface="Arial"/>
              <a:buChar char="●"/>
              <a:defRPr sz="3000" b="0" i="0" u="none" strike="noStrike" cap="none" baseline="0">
                <a:solidFill>
                  <a:schemeClr val="dk1"/>
                </a:solidFill>
                <a:latin typeface="Arial"/>
                <a:ea typeface="Arial"/>
                <a:cs typeface="Arial"/>
                <a:sym typeface="Arial"/>
              </a:defRPr>
            </a:lvl1pPr>
            <a:lvl2pPr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4pPr>
            <a:lvl5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7pPr>
            <a:lvl8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ocs.python.org/3/library/stdtypes.html#string-methods"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tutorialspoint.com/python/python_basic_operators.htm" TargetMode="External"/><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litlab.stanford.edu/distributions-of-words-27k-novels/"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3" name="Picture 2" descr="IMG_1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06" y="-785263"/>
            <a:ext cx="9144000" cy="9144000"/>
          </a:xfrm>
          <a:prstGeom prst="rect">
            <a:avLst/>
          </a:prstGeom>
        </p:spPr>
      </p:pic>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a:lnSpc>
                <a:spcPct val="100000"/>
              </a:lnSpc>
              <a:spcBef>
                <a:spcPts val="0"/>
              </a:spcBef>
              <a:buNone/>
            </a:pPr>
            <a:r>
              <a:rPr lang="en" sz="2666" dirty="0">
                <a:solidFill>
                  <a:srgbClr val="000000"/>
                </a:solidFill>
                <a:sym typeface="Arial"/>
              </a:rPr>
              <a:t> </a:t>
            </a:r>
          </a:p>
        </p:txBody>
      </p:sp>
      <p:pic>
        <p:nvPicPr>
          <p:cNvPr id="57" name="Shape 57"/>
          <p:cNvPicPr preferRelativeResize="0"/>
          <p:nvPr/>
        </p:nvPicPr>
        <p:blipFill>
          <a:blip r:embed="rId3">
            <a:alphaModFix/>
          </a:blip>
          <a:stretch>
            <a:fillRect/>
          </a:stretch>
        </p:blipFill>
        <p:spPr>
          <a:xfrm>
            <a:off x="9719" y="0"/>
            <a:ext cx="9124560" cy="6895622"/>
          </a:xfrm>
          <a:prstGeom prst="rect">
            <a:avLst/>
          </a:prstGeom>
          <a:noFill/>
          <a:ln>
            <a:noFill/>
          </a:ln>
        </p:spPr>
      </p:pic>
      <p:sp>
        <p:nvSpPr>
          <p:cNvPr id="58" name="Shape 58"/>
          <p:cNvSpPr txBox="1">
            <a:spLocks noGrp="1"/>
          </p:cNvSpPr>
          <p:nvPr>
            <p:ph type="body" idx="2"/>
          </p:nvPr>
        </p:nvSpPr>
        <p:spPr>
          <a:xfrm>
            <a:off x="122790" y="247844"/>
            <a:ext cx="3438899" cy="2153400"/>
          </a:xfrm>
          <a:prstGeom prst="rect">
            <a:avLst/>
          </a:prstGeom>
          <a:solidFill>
            <a:srgbClr val="434343"/>
          </a:solidFill>
        </p:spPr>
        <p:txBody>
          <a:bodyPr lIns="38100" tIns="38100" rIns="38100" bIns="38100" anchor="t" anchorCtr="0">
            <a:noAutofit/>
          </a:bodyPr>
          <a:lstStyle/>
          <a:p>
            <a:pPr rtl="0">
              <a:lnSpc>
                <a:spcPct val="100000"/>
              </a:lnSpc>
              <a:spcBef>
                <a:spcPts val="0"/>
              </a:spcBef>
              <a:buNone/>
            </a:pPr>
            <a:r>
              <a:rPr lang="en" sz="1866" dirty="0">
                <a:solidFill>
                  <a:srgbClr val="EEEEEE"/>
                </a:solidFill>
                <a:latin typeface="Open Sans"/>
                <a:ea typeface="Open Sans"/>
                <a:cs typeface="Open Sans"/>
                <a:sym typeface="Arial"/>
              </a:rPr>
              <a:t> "when you don't create things,</a:t>
            </a:r>
            <a:r>
              <a:rPr lang="en-US" sz="1866" dirty="0">
                <a:solidFill>
                  <a:srgbClr val="EEEEEE"/>
                </a:solidFill>
                <a:latin typeface="Open Sans"/>
                <a:ea typeface="Open Sans"/>
                <a:cs typeface="Open Sans"/>
              </a:rPr>
              <a:t> </a:t>
            </a:r>
            <a:r>
              <a:rPr lang="en" sz="1866" dirty="0">
                <a:solidFill>
                  <a:srgbClr val="EEEEEE"/>
                </a:solidFill>
                <a:latin typeface="Open Sans"/>
                <a:ea typeface="Open Sans"/>
                <a:cs typeface="Open Sans"/>
                <a:sym typeface="Arial"/>
              </a:rPr>
              <a:t>you become defined by your tastes rather than ability. </a:t>
            </a:r>
            <a:r>
              <a:rPr lang="en-US" sz="1866" dirty="0">
                <a:solidFill>
                  <a:srgbClr val="EEEEEE"/>
                </a:solidFill>
                <a:latin typeface="Open Sans"/>
                <a:ea typeface="Open Sans"/>
                <a:cs typeface="Open Sans"/>
                <a:sym typeface="Arial"/>
              </a:rPr>
              <a:t>y</a:t>
            </a:r>
            <a:r>
              <a:rPr lang="en" sz="1866" dirty="0">
                <a:solidFill>
                  <a:srgbClr val="EEEEEE"/>
                </a:solidFill>
                <a:latin typeface="Open Sans"/>
                <a:ea typeface="Open Sans"/>
                <a:cs typeface="Open Sans"/>
                <a:sym typeface="Arial"/>
              </a:rPr>
              <a:t>our tastes only narrow &amp; exclude people. so create.”  </a:t>
            </a:r>
          </a:p>
          <a:p>
            <a:pPr lvl="0" rtl="0">
              <a:lnSpc>
                <a:spcPct val="100000"/>
              </a:lnSpc>
              <a:spcBef>
                <a:spcPts val="0"/>
              </a:spcBef>
              <a:buNone/>
            </a:pPr>
            <a:r>
              <a:rPr lang="en" sz="1866" dirty="0">
                <a:solidFill>
                  <a:srgbClr val="CCCCCC"/>
                </a:solidFill>
                <a:latin typeface="Open Sans"/>
                <a:ea typeface="Open Sans"/>
                <a:cs typeface="Open Sans"/>
                <a:sym typeface="Arial"/>
              </a:rPr>
              <a:t>  why the lucky stiff (@_why)</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Code used to create applications</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Ruby</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PHP</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Python</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JavaScript</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many, many more...</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r>
              <a:rPr lang="en-US" sz="7200" b="0" dirty="0">
                <a:solidFill>
                  <a:srgbClr val="FF0000"/>
                </a:solidFill>
                <a:latin typeface="Yanone Kaffeesatz Bold"/>
                <a:cs typeface="Yanone Kaffeesatz Bold"/>
              </a:rPr>
              <a:t> Choice</a:t>
            </a:r>
            <a:endParaRPr lang="en" sz="7200" b="0" dirty="0">
              <a:solidFill>
                <a:srgbClr val="FF0000"/>
              </a:solidFill>
              <a:latin typeface="Yanone Kaffeesatz Bold"/>
              <a:cs typeface="Yanone Kaffeesatz Bold"/>
            </a:endParaRP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Is it “easy” to maintain?</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Is the standard library good enough?</a:t>
            </a:r>
          </a:p>
          <a:p>
            <a:pPr marL="38100" lvl="2">
              <a:lnSpc>
                <a:spcPct val="120000"/>
              </a:lnSpc>
              <a:buNone/>
            </a:pPr>
            <a:r>
              <a:rPr lang="en-US" dirty="0">
                <a:latin typeface="Open Sans"/>
                <a:ea typeface="Open Sans"/>
                <a:cs typeface="Open Sans"/>
              </a:rPr>
              <a:t>	What is it generally good for?</a:t>
            </a:r>
          </a:p>
          <a:p>
            <a:pPr marL="457200" lvl="0" indent="-419100" rtl="0">
              <a:lnSpc>
                <a:spcPct val="120000"/>
              </a:lnSpc>
              <a:spcBef>
                <a:spcPts val="0"/>
              </a:spcBef>
              <a:buClr>
                <a:schemeClr val="dk1"/>
              </a:buClr>
              <a:buSzPct val="100000"/>
              <a:buFont typeface="Arial"/>
              <a:buChar char="●"/>
            </a:pPr>
            <a:r>
              <a:rPr lang="en-US" dirty="0"/>
              <a:t>Can your team learn it?</a:t>
            </a:r>
          </a:p>
          <a:p>
            <a:pPr marL="457200" lvl="0" indent="-419100" rtl="0">
              <a:lnSpc>
                <a:spcPct val="120000"/>
              </a:lnSpc>
              <a:spcBef>
                <a:spcPts val="0"/>
              </a:spcBef>
              <a:buClr>
                <a:schemeClr val="dk1"/>
              </a:buClr>
              <a:buSzPct val="100000"/>
              <a:buFont typeface="Arial"/>
              <a:buChar char="●"/>
            </a:pPr>
            <a:r>
              <a:rPr lang="en-US" dirty="0"/>
              <a:t>Is </a:t>
            </a:r>
            <a:r>
              <a:rPr lang="en-US" i="1" dirty="0"/>
              <a:t>your</a:t>
            </a:r>
            <a:r>
              <a:rPr lang="en-US" dirty="0"/>
              <a:t> team using it?</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Can you live with the syntax?</a:t>
            </a:r>
          </a:p>
          <a:p>
            <a:pPr marL="457200" lvl="0" indent="-419100" rtl="0">
              <a:lnSpc>
                <a:spcPct val="120000"/>
              </a:lnSpc>
              <a:spcBef>
                <a:spcPts val="0"/>
              </a:spcBef>
              <a:buClr>
                <a:schemeClr val="dk1"/>
              </a:buClr>
              <a:buSzPct val="100000"/>
              <a:buFont typeface="Arial"/>
              <a:buChar char="●"/>
            </a:pPr>
            <a:r>
              <a:rPr lang="en-US" dirty="0"/>
              <a:t>Do you hate it? Are you comfortable with it?</a:t>
            </a:r>
            <a:endParaRPr lang="en" dirty="0">
              <a:latin typeface="Open Sans"/>
              <a:ea typeface="Open Sans"/>
              <a:cs typeface="Open Sans"/>
            </a:endParaRPr>
          </a:p>
        </p:txBody>
      </p:sp>
    </p:spTree>
    <p:extLst>
      <p:ext uri="{BB962C8B-B14F-4D97-AF65-F5344CB8AC3E}">
        <p14:creationId xmlns:p14="http://schemas.microsoft.com/office/powerpoint/2010/main" val="2598086886"/>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Library</a:t>
            </a:r>
          </a:p>
        </p:txBody>
      </p:sp>
      <p:sp>
        <p:nvSpPr>
          <p:cNvPr id="76" name="Shape 7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lnSpc>
                <a:spcPct val="120000"/>
              </a:lnSpc>
              <a:spcBef>
                <a:spcPts val="0"/>
              </a:spcBef>
              <a:buClr>
                <a:schemeClr val="dk1"/>
              </a:buClr>
              <a:buSzPct val="100000"/>
              <a:buNone/>
            </a:pPr>
            <a:r>
              <a:rPr lang="en" sz="2500" dirty="0"/>
              <a:t>A collection of reusable code to accomplish a generic activity</a:t>
            </a:r>
            <a:endParaRPr lang="en-US" sz="2500" dirty="0"/>
          </a:p>
          <a:p>
            <a:pPr marL="38100" lvl="0">
              <a:lnSpc>
                <a:spcPct val="120000"/>
              </a:lnSpc>
              <a:spcBef>
                <a:spcPts val="0"/>
              </a:spcBef>
              <a:buClr>
                <a:schemeClr val="dk1"/>
              </a:buClr>
              <a:buSzPct val="100000"/>
              <a:buNone/>
            </a:pPr>
            <a:endParaRPr lang="en-US" sz="2500" dirty="0"/>
          </a:p>
          <a:p>
            <a:pPr marL="457200" indent="-419100">
              <a:lnSpc>
                <a:spcPct val="120000"/>
              </a:lnSpc>
            </a:pPr>
            <a:r>
              <a:rPr lang="en-US" sz="2500" dirty="0"/>
              <a:t>Date math (three months from today)</a:t>
            </a:r>
          </a:p>
          <a:p>
            <a:pPr marL="457200" indent="-419100">
              <a:lnSpc>
                <a:spcPct val="120000"/>
              </a:lnSpc>
            </a:pPr>
            <a:r>
              <a:rPr lang="en-US" sz="2500" dirty="0"/>
              <a:t>Logging</a:t>
            </a:r>
          </a:p>
          <a:p>
            <a:pPr marL="457200" indent="-419100">
              <a:lnSpc>
                <a:spcPct val="120000"/>
              </a:lnSpc>
            </a:pPr>
            <a:r>
              <a:rPr lang="en-US" sz="2500" dirty="0"/>
              <a:t>Working with file systems</a:t>
            </a:r>
          </a:p>
          <a:p>
            <a:pPr marL="457200" indent="-419100">
              <a:lnSpc>
                <a:spcPct val="120000"/>
              </a:lnSpc>
            </a:pPr>
            <a:r>
              <a:rPr lang="en-US" sz="2500" dirty="0"/>
              <a:t>Compressing files</a:t>
            </a:r>
          </a:p>
          <a:p>
            <a:pPr marL="457200" indent="-419100">
              <a:lnSpc>
                <a:spcPct val="120000"/>
              </a:lnSpc>
            </a:pPr>
            <a:r>
              <a:rPr lang="en-US" sz="2500" dirty="0"/>
              <a:t>Ex. - You don’t have to rewrite code to save a file to your drive each time because someone else did it for you!</a:t>
            </a: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3600" dirty="0"/>
              <a:t>Python </a:t>
            </a:r>
            <a:r>
              <a:rPr lang="en" sz="3600" dirty="0"/>
              <a:t>is a language</a:t>
            </a:r>
          </a:p>
          <a:p>
            <a:pPr marL="457200" lvl="0" indent="-419100" rtl="0">
              <a:lnSpc>
                <a:spcPct val="120000"/>
              </a:lnSpc>
              <a:spcBef>
                <a:spcPts val="0"/>
              </a:spcBef>
              <a:buClr>
                <a:schemeClr val="dk1"/>
              </a:buClr>
              <a:buSzPct val="100000"/>
              <a:buFont typeface="Arial"/>
              <a:buChar char="●"/>
            </a:pPr>
            <a:r>
              <a:rPr lang="en-US" sz="3600" dirty="0"/>
              <a:t>L</a:t>
            </a:r>
            <a:r>
              <a:rPr lang="en" sz="3600" dirty="0" err="1"/>
              <a:t>ibraries</a:t>
            </a:r>
            <a:r>
              <a:rPr lang="en-US" sz="3600" dirty="0"/>
              <a:t> are called packages</a:t>
            </a:r>
            <a:endParaRPr lang="en" sz="3600" dirty="0"/>
          </a:p>
          <a:p>
            <a:pPr marL="457200" lvl="0" indent="-419100" rtl="0">
              <a:lnSpc>
                <a:spcPct val="120000"/>
              </a:lnSpc>
              <a:spcBef>
                <a:spcPts val="0"/>
              </a:spcBef>
              <a:buClr>
                <a:schemeClr val="dk1"/>
              </a:buClr>
              <a:buSzPct val="100000"/>
              <a:buFont typeface="Arial"/>
              <a:buChar char="●"/>
            </a:pPr>
            <a:r>
              <a:rPr lang="en-US" sz="3600" dirty="0">
                <a:latin typeface="Open Sans"/>
                <a:ea typeface="Open Sans"/>
                <a:cs typeface="Open Sans"/>
              </a:rPr>
              <a:t>Name is not a snake </a:t>
            </a:r>
            <a:r>
              <a:rPr lang="mr-IN" sz="3600" dirty="0">
                <a:latin typeface="Open Sans"/>
                <a:ea typeface="Open Sans"/>
                <a:cs typeface="Open Sans"/>
              </a:rPr>
              <a:t>–</a:t>
            </a:r>
            <a:r>
              <a:rPr lang="en-US" sz="3600" dirty="0">
                <a:latin typeface="Open Sans"/>
                <a:ea typeface="Open Sans"/>
                <a:cs typeface="Open Sans"/>
              </a:rPr>
              <a:t> it’s a Monty Python reference.</a:t>
            </a:r>
            <a:endParaRPr lang="en" sz="3200" dirty="0">
              <a:latin typeface="Open Sans"/>
              <a:ea typeface="Open Sans"/>
              <a:cs typeface="Open Sans"/>
            </a:endParaRP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20000"/>
              </a:lnSpc>
              <a:spcBef>
                <a:spcPts val="0"/>
              </a:spcBef>
              <a:buClr>
                <a:schemeClr val="dk1"/>
              </a:buClr>
              <a:buSzPct val="100000"/>
              <a:buNone/>
            </a:pPr>
            <a:r>
              <a:rPr lang="en-US" sz="3200" dirty="0">
                <a:latin typeface="Open Sans"/>
                <a:ea typeface="Open Sans"/>
                <a:cs typeface="Open Sans"/>
              </a:rPr>
              <a:t>Loaded into every Python installation as an </a:t>
            </a:r>
            <a:r>
              <a:rPr lang="en-US" sz="3200" dirty="0" err="1">
                <a:latin typeface="Open Sans"/>
                <a:ea typeface="Open Sans"/>
                <a:cs typeface="Open Sans"/>
              </a:rPr>
              <a:t>easter</a:t>
            </a:r>
            <a:r>
              <a:rPr lang="en-US" sz="3200" dirty="0">
                <a:latin typeface="Open Sans"/>
                <a:ea typeface="Open Sans"/>
                <a:cs typeface="Open Sans"/>
              </a:rPr>
              <a:t> egg:</a:t>
            </a:r>
          </a:p>
          <a:p>
            <a:pPr marL="38100" lvl="0" rtl="0">
              <a:lnSpc>
                <a:spcPct val="120000"/>
              </a:lnSpc>
              <a:spcBef>
                <a:spcPts val="0"/>
              </a:spcBef>
              <a:buClr>
                <a:schemeClr val="dk1"/>
              </a:buClr>
              <a:buSzPct val="100000"/>
              <a:buNone/>
            </a:pPr>
            <a:endParaRPr lang="en-US" sz="3200" dirty="0"/>
          </a:p>
          <a:p>
            <a:pPr marL="38100" lvl="0" rtl="0">
              <a:lnSpc>
                <a:spcPct val="120000"/>
              </a:lnSpc>
              <a:spcBef>
                <a:spcPts val="0"/>
              </a:spcBef>
              <a:buClr>
                <a:schemeClr val="dk1"/>
              </a:buClr>
              <a:buSzPct val="100000"/>
              <a:buNone/>
            </a:pPr>
            <a:r>
              <a:rPr lang="en-US" sz="3200" dirty="0">
                <a:latin typeface="Open Sans"/>
                <a:ea typeface="Open Sans"/>
                <a:cs typeface="Open Sans"/>
              </a:rPr>
              <a:t>&gt;&gt;&gt; import this</a:t>
            </a:r>
            <a:endParaRPr lang="en" sz="3200" dirty="0">
              <a:latin typeface="Open Sans"/>
              <a:ea typeface="Open Sans"/>
              <a:cs typeface="Open Sans"/>
            </a:endParaRPr>
          </a:p>
        </p:txBody>
      </p:sp>
    </p:spTree>
    <p:extLst>
      <p:ext uri="{BB962C8B-B14F-4D97-AF65-F5344CB8AC3E}">
        <p14:creationId xmlns:p14="http://schemas.microsoft.com/office/powerpoint/2010/main" val="3190370239"/>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17637"/>
            <a:ext cx="8229600" cy="4967700"/>
          </a:xfrm>
          <a:prstGeom prst="rect">
            <a:avLst/>
          </a:prstGeom>
        </p:spPr>
        <p:txBody>
          <a:bodyPr lIns="91425" tIns="91425" rIns="91425" bIns="91425" anchor="t" anchorCtr="0">
            <a:noAutofit/>
          </a:bodyPr>
          <a:lstStyle/>
          <a:p>
            <a:pPr marL="38100" lvl="0">
              <a:lnSpc>
                <a:spcPct val="120000"/>
              </a:lnSpc>
              <a:buNone/>
            </a:pPr>
            <a:r>
              <a:rPr lang="en-US" sz="3200" dirty="0"/>
              <a:t>Beautiful is better than ugly.</a:t>
            </a:r>
          </a:p>
          <a:p>
            <a:pPr marL="38100" lvl="0">
              <a:lnSpc>
                <a:spcPct val="120000"/>
              </a:lnSpc>
              <a:buNone/>
            </a:pPr>
            <a:r>
              <a:rPr lang="en-US" sz="3200" dirty="0"/>
              <a:t>Readability counts.</a:t>
            </a:r>
          </a:p>
          <a:p>
            <a:pPr marL="38100" lvl="0">
              <a:lnSpc>
                <a:spcPct val="120000"/>
              </a:lnSpc>
              <a:buNone/>
            </a:pPr>
            <a:r>
              <a:rPr lang="en-US" sz="3200" dirty="0"/>
              <a:t>Errors should never pass silently. (JavaScript)</a:t>
            </a:r>
          </a:p>
          <a:p>
            <a:pPr marL="38100" lvl="0">
              <a:lnSpc>
                <a:spcPct val="120000"/>
              </a:lnSpc>
              <a:buNone/>
            </a:pPr>
            <a:r>
              <a:rPr lang="en-US" sz="3200" dirty="0"/>
              <a:t>In the face of ambiguity, refuse the temptation to guess.</a:t>
            </a:r>
          </a:p>
          <a:p>
            <a:pPr marL="38100" lvl="0">
              <a:lnSpc>
                <a:spcPct val="120000"/>
              </a:lnSpc>
              <a:buNone/>
            </a:pPr>
            <a:r>
              <a:rPr lang="en-US" sz="3200" dirty="0"/>
              <a:t>There should be one-- and preferably only one --obvious way to do it.</a:t>
            </a:r>
          </a:p>
          <a:p>
            <a:pPr marL="38100" lvl="0">
              <a:lnSpc>
                <a:spcPct val="120000"/>
              </a:lnSpc>
              <a:buNone/>
            </a:pPr>
            <a:r>
              <a:rPr lang="en-US" sz="3200" dirty="0"/>
              <a:t>Now is better than never.</a:t>
            </a:r>
            <a:endParaRPr lang="en" sz="3200" dirty="0">
              <a:latin typeface="Open Sans"/>
              <a:ea typeface="Open Sans"/>
              <a:cs typeface="Open Sans"/>
            </a:endParaRPr>
          </a:p>
        </p:txBody>
      </p:sp>
    </p:spTree>
    <p:extLst>
      <p:ext uri="{BB962C8B-B14F-4D97-AF65-F5344CB8AC3E}">
        <p14:creationId xmlns:p14="http://schemas.microsoft.com/office/powerpoint/2010/main" val="1879691995"/>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0" lvl="0" indent="-254000">
              <a:lnSpc>
                <a:spcPct val="120000"/>
              </a:lnSpc>
              <a:buClr>
                <a:srgbClr val="000000"/>
              </a:buClr>
            </a:pPr>
            <a:r>
              <a:rPr lang="en" sz="2500" dirty="0">
                <a:solidFill>
                  <a:srgbClr val="000000"/>
                </a:solidFill>
                <a:sym typeface="Open Sans"/>
              </a:rPr>
              <a:t>General purpose</a:t>
            </a:r>
          </a:p>
          <a:p>
            <a:pPr marL="381000" lvl="0" indent="-254000">
              <a:lnSpc>
                <a:spcPct val="120000"/>
              </a:lnSpc>
              <a:buClr>
                <a:srgbClr val="000000"/>
              </a:buClr>
            </a:pPr>
            <a:r>
              <a:rPr lang="en" sz="2500" dirty="0">
                <a:solidFill>
                  <a:srgbClr val="000000"/>
                </a:solidFill>
                <a:sym typeface="Open Sans"/>
              </a:rPr>
              <a:t>Usable </a:t>
            </a:r>
            <a:r>
              <a:rPr lang="en" sz="2500" dirty="0">
                <a:sym typeface="Open Sans"/>
              </a:rPr>
              <a:t>on your computer</a:t>
            </a:r>
            <a:r>
              <a:rPr lang="en" sz="2500" dirty="0">
                <a:solidFill>
                  <a:srgbClr val="000000"/>
                </a:solidFill>
                <a:sym typeface="Open Sans"/>
              </a:rPr>
              <a:t> or over the web</a:t>
            </a:r>
          </a:p>
          <a:p>
            <a:pPr marL="381000" lvl="0" indent="-254000">
              <a:lnSpc>
                <a:spcPct val="120000"/>
              </a:lnSpc>
              <a:buClr>
                <a:srgbClr val="000000"/>
              </a:buClr>
            </a:pPr>
            <a:r>
              <a:rPr lang="en" sz="2500" dirty="0">
                <a:solidFill>
                  <a:srgbClr val="000000"/>
                </a:solidFill>
                <a:sym typeface="Open Sans"/>
              </a:rPr>
              <a:t>English-like syntax and useful built-in features</a:t>
            </a:r>
          </a:p>
          <a:p>
            <a:pPr marL="381000" lvl="0" indent="-254000">
              <a:lnSpc>
                <a:spcPct val="120000"/>
              </a:lnSpc>
              <a:buClr>
                <a:srgbClr val="000000"/>
              </a:buClr>
            </a:pPr>
            <a:r>
              <a:rPr lang="en" sz="2500" dirty="0">
                <a:solidFill>
                  <a:srgbClr val="000000"/>
                </a:solidFill>
                <a:sym typeface="Open Sans"/>
              </a:rPr>
              <a:t>"Fun" to write</a:t>
            </a:r>
            <a:endParaRPr lang="en-US" sz="2500" dirty="0"/>
          </a:p>
          <a:p>
            <a:pPr marL="457200" lvl="0" indent="-419100" rtl="0">
              <a:lnSpc>
                <a:spcPct val="120000"/>
              </a:lnSpc>
              <a:spcBef>
                <a:spcPts val="0"/>
              </a:spcBef>
              <a:buClr>
                <a:schemeClr val="dk1"/>
              </a:buClr>
              <a:buSzPct val="100000"/>
              <a:buFont typeface="Arial"/>
              <a:buChar char="●"/>
            </a:pPr>
            <a:r>
              <a:rPr lang="en-US" sz="2500" dirty="0"/>
              <a:t>Syntax makes tabbing matter</a:t>
            </a:r>
          </a:p>
          <a:p>
            <a:pPr marL="457200" indent="-419100">
              <a:lnSpc>
                <a:spcPct val="120000"/>
              </a:lnSpc>
            </a:pPr>
            <a:r>
              <a:rPr lang="en-US" sz="2500" dirty="0"/>
              <a:t>Enforces good behaviors</a:t>
            </a:r>
          </a:p>
          <a:p>
            <a:pPr marL="457200" indent="-419100">
              <a:lnSpc>
                <a:spcPct val="120000"/>
              </a:lnSpc>
            </a:pPr>
            <a:r>
              <a:rPr lang="en-US" sz="2500" dirty="0"/>
              <a:t>Makes code very legible</a:t>
            </a:r>
          </a:p>
          <a:p>
            <a:pPr marL="457200" lvl="0" indent="-419100" rtl="0">
              <a:lnSpc>
                <a:spcPct val="120000"/>
              </a:lnSpc>
              <a:spcBef>
                <a:spcPts val="0"/>
              </a:spcBef>
              <a:buClr>
                <a:schemeClr val="dk1"/>
              </a:buClr>
              <a:buSzPct val="100000"/>
              <a:buFont typeface="Arial"/>
              <a:buChar char="●"/>
            </a:pPr>
            <a:r>
              <a:rPr lang="en-US" sz="2500" dirty="0"/>
              <a:t>Flexible</a:t>
            </a:r>
          </a:p>
          <a:p>
            <a:pPr marL="457200" lvl="0" indent="-419100" rtl="0">
              <a:lnSpc>
                <a:spcPct val="120000"/>
              </a:lnSpc>
              <a:spcBef>
                <a:spcPts val="0"/>
              </a:spcBef>
              <a:buClr>
                <a:schemeClr val="dk1"/>
              </a:buClr>
              <a:buSzPct val="100000"/>
              <a:buFont typeface="Arial"/>
              <a:buChar char="●"/>
            </a:pPr>
            <a:r>
              <a:rPr lang="en-US" sz="2500" dirty="0"/>
              <a:t>Implement things yourself</a:t>
            </a:r>
          </a:p>
          <a:p>
            <a:pPr marL="457200" lvl="0" indent="-419100" rtl="0">
              <a:lnSpc>
                <a:spcPct val="120000"/>
              </a:lnSpc>
              <a:spcBef>
                <a:spcPts val="0"/>
              </a:spcBef>
              <a:buClr>
                <a:schemeClr val="dk1"/>
              </a:buClr>
              <a:buSzPct val="100000"/>
              <a:buFont typeface="Arial"/>
              <a:buChar char="●"/>
            </a:pPr>
            <a:r>
              <a:rPr lang="en-US" sz="2500" dirty="0"/>
              <a:t>Good support</a:t>
            </a:r>
          </a:p>
          <a:p>
            <a:pPr marL="457200" lvl="0" indent="-419100" rtl="0">
              <a:lnSpc>
                <a:spcPct val="120000"/>
              </a:lnSpc>
              <a:spcBef>
                <a:spcPts val="0"/>
              </a:spcBef>
              <a:buClr>
                <a:schemeClr val="dk1"/>
              </a:buClr>
              <a:buSzPct val="100000"/>
              <a:buFont typeface="Arial"/>
              <a:buChar char="●"/>
            </a:pPr>
            <a:endParaRPr lang="en-US" sz="2500" dirty="0"/>
          </a:p>
        </p:txBody>
      </p:sp>
    </p:spTree>
    <p:extLst>
      <p:ext uri="{BB962C8B-B14F-4D97-AF65-F5344CB8AC3E}">
        <p14:creationId xmlns:p14="http://schemas.microsoft.com/office/powerpoint/2010/main" val="2003897879"/>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Not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2400" dirty="0">
                <a:latin typeface="Arial" charset="0"/>
                <a:ea typeface="Arial" charset="0"/>
                <a:cs typeface="Arial" charset="0"/>
              </a:rPr>
              <a:t>Other languages can do some things better</a:t>
            </a:r>
          </a:p>
          <a:p>
            <a:pPr marL="914400" lvl="1" indent="-487363">
              <a:lnSpc>
                <a:spcPct val="120000"/>
              </a:lnSpc>
            </a:pPr>
            <a:r>
              <a:rPr lang="en-US" dirty="0">
                <a:latin typeface="Arial" charset="0"/>
                <a:ea typeface="Arial" charset="0"/>
                <a:cs typeface="Arial" charset="0"/>
              </a:rPr>
              <a:t>R </a:t>
            </a:r>
            <a:r>
              <a:rPr lang="mr-IN" dirty="0">
                <a:latin typeface="Arial" charset="0"/>
                <a:ea typeface="Arial" charset="0"/>
                <a:cs typeface="Arial" charset="0"/>
              </a:rPr>
              <a:t>–</a:t>
            </a:r>
            <a:r>
              <a:rPr lang="en-US" dirty="0">
                <a:latin typeface="Arial" charset="0"/>
                <a:ea typeface="Arial" charset="0"/>
                <a:cs typeface="Arial" charset="0"/>
              </a:rPr>
              <a:t> better at stats and text analysis</a:t>
            </a:r>
          </a:p>
          <a:p>
            <a:pPr marL="914400" lvl="1" indent="-487363">
              <a:lnSpc>
                <a:spcPct val="120000"/>
              </a:lnSpc>
            </a:pPr>
            <a:r>
              <a:rPr lang="en-US" dirty="0">
                <a:latin typeface="Arial" charset="0"/>
                <a:ea typeface="Arial" charset="0"/>
                <a:cs typeface="Arial" charset="0"/>
              </a:rPr>
              <a:t>Can do those things in Python, but might be slower or implementing from scratch</a:t>
            </a:r>
          </a:p>
          <a:p>
            <a:pPr marL="457200" indent="-419100">
              <a:lnSpc>
                <a:spcPct val="120000"/>
              </a:lnSpc>
            </a:pPr>
            <a:r>
              <a:rPr lang="en-US" sz="2400" dirty="0">
                <a:latin typeface="Arial" charset="0"/>
                <a:ea typeface="Arial" charset="0"/>
                <a:cs typeface="Arial" charset="0"/>
              </a:rPr>
              <a:t>Difficult to manage package installations</a:t>
            </a:r>
          </a:p>
          <a:p>
            <a:pPr marL="457200" indent="-419100">
              <a:lnSpc>
                <a:spcPct val="120000"/>
              </a:lnSpc>
            </a:pPr>
            <a:r>
              <a:rPr lang="en-US" sz="2400" dirty="0">
                <a:latin typeface="Arial" charset="0"/>
                <a:ea typeface="Arial" charset="0"/>
                <a:cs typeface="Arial" charset="0"/>
              </a:rPr>
              <a:t>Syntax matters</a:t>
            </a:r>
          </a:p>
          <a:p>
            <a:pPr marL="914400" lvl="1" indent="-457200">
              <a:lnSpc>
                <a:spcPct val="120000"/>
              </a:lnSpc>
            </a:pPr>
            <a:r>
              <a:rPr lang="en-US" dirty="0">
                <a:latin typeface="Arial" charset="0"/>
                <a:ea typeface="Arial" charset="0"/>
                <a:cs typeface="Arial" charset="0"/>
              </a:rPr>
              <a:t>Forces you to have good behavior </a:t>
            </a:r>
            <a:r>
              <a:rPr lang="en-US" dirty="0">
                <a:latin typeface="Arial" charset="0"/>
                <a:ea typeface="Arial" charset="0"/>
                <a:cs typeface="Arial" charset="0"/>
                <a:sym typeface="Wingdings"/>
              </a:rPr>
              <a:t></a:t>
            </a:r>
          </a:p>
          <a:p>
            <a:pPr marL="381000" lvl="0" indent="-254000">
              <a:buClr>
                <a:srgbClr val="000000"/>
              </a:buClr>
            </a:pPr>
            <a:r>
              <a:rPr lang="en" sz="2400" dirty="0">
                <a:solidFill>
                  <a:srgbClr val="000000"/>
                </a:solidFill>
                <a:latin typeface="Arial" charset="0"/>
                <a:ea typeface="Arial" charset="0"/>
                <a:cs typeface="Arial" charset="0"/>
                <a:sym typeface="arial"/>
              </a:rPr>
              <a:t>Not as easy to run on the web as PHP </a:t>
            </a:r>
          </a:p>
          <a:p>
            <a:pPr marL="381000" lvl="0" indent="-254000">
              <a:buClr>
                <a:srgbClr val="000000"/>
              </a:buClr>
            </a:pPr>
            <a:r>
              <a:rPr lang="en" sz="2400" dirty="0">
                <a:solidFill>
                  <a:srgbClr val="000000"/>
                </a:solidFill>
                <a:latin typeface="Arial" charset="0"/>
                <a:ea typeface="Arial" charset="0"/>
                <a:cs typeface="Arial" charset="0"/>
                <a:sym typeface="arial"/>
              </a:rPr>
              <a:t>Used less often than PHP, and major platforms (WordPress, Drupal, </a:t>
            </a:r>
            <a:r>
              <a:rPr lang="en" sz="2400" dirty="0" err="1">
                <a:solidFill>
                  <a:srgbClr val="000000"/>
                </a:solidFill>
                <a:latin typeface="Arial" charset="0"/>
                <a:ea typeface="Arial" charset="0"/>
                <a:cs typeface="Arial" charset="0"/>
                <a:sym typeface="arial"/>
              </a:rPr>
              <a:t>Omeka</a:t>
            </a:r>
            <a:r>
              <a:rPr lang="en" sz="2400" dirty="0">
                <a:solidFill>
                  <a:srgbClr val="000000"/>
                </a:solidFill>
                <a:latin typeface="Arial" charset="0"/>
                <a:ea typeface="Arial" charset="0"/>
                <a:cs typeface="Arial" charset="0"/>
                <a:sym typeface="arial"/>
              </a:rPr>
              <a:t>) use PHP</a:t>
            </a:r>
          </a:p>
          <a:p>
            <a:pPr marL="914400" lvl="1" indent="-457200">
              <a:lnSpc>
                <a:spcPct val="120000"/>
              </a:lnSpc>
            </a:pPr>
            <a:endParaRPr lang="en" dirty="0"/>
          </a:p>
        </p:txBody>
      </p:sp>
    </p:spTree>
    <p:extLst>
      <p:ext uri="{BB962C8B-B14F-4D97-AF65-F5344CB8AC3E}">
        <p14:creationId xmlns:p14="http://schemas.microsoft.com/office/powerpoint/2010/main" val="1435468653"/>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23815"/>
            <a:ext cx="8229600" cy="4967700"/>
          </a:xfrm>
          <a:prstGeom prst="rect">
            <a:avLst/>
          </a:prstGeom>
        </p:spPr>
        <p:txBody>
          <a:bodyPr lIns="91425" tIns="91425" rIns="91425" bIns="91425" anchor="t" anchorCtr="0">
            <a:noAutofit/>
          </a:bodyPr>
          <a:lstStyle/>
          <a:p>
            <a:pPr marL="38100">
              <a:lnSpc>
                <a:spcPct val="120000"/>
              </a:lnSpc>
              <a:buNone/>
            </a:pPr>
            <a:r>
              <a:rPr lang="en-US" sz="2200" dirty="0"/>
              <a:t>Python 2.7 </a:t>
            </a:r>
          </a:p>
          <a:p>
            <a:pPr marL="38100">
              <a:lnSpc>
                <a:spcPct val="120000"/>
              </a:lnSpc>
              <a:buNone/>
            </a:pPr>
            <a:r>
              <a:rPr lang="en-US" sz="2200" dirty="0"/>
              <a:t>Python 3.3</a:t>
            </a:r>
          </a:p>
          <a:p>
            <a:pPr marL="38100">
              <a:lnSpc>
                <a:spcPct val="120000"/>
              </a:lnSpc>
              <a:buNone/>
            </a:pPr>
            <a:endParaRPr lang="en-US" sz="2200" dirty="0"/>
          </a:p>
          <a:p>
            <a:pPr marL="38100">
              <a:lnSpc>
                <a:spcPct val="120000"/>
              </a:lnSpc>
              <a:buNone/>
            </a:pPr>
            <a:r>
              <a:rPr lang="en-US" sz="2200" dirty="0"/>
              <a:t>Which to use? Complicated:</a:t>
            </a:r>
            <a:br>
              <a:rPr lang="en-US" sz="2200" dirty="0"/>
            </a:br>
            <a:r>
              <a:rPr lang="en-US" sz="2200" dirty="0"/>
              <a:t>2 is more widely used, more third-party packages and not all port to 3.</a:t>
            </a:r>
          </a:p>
          <a:p>
            <a:pPr marL="38100">
              <a:lnSpc>
                <a:spcPct val="120000"/>
              </a:lnSpc>
              <a:buNone/>
            </a:pPr>
            <a:endParaRPr lang="en-US" sz="2200" dirty="0"/>
          </a:p>
          <a:p>
            <a:pPr marL="38100">
              <a:lnSpc>
                <a:spcPct val="120000"/>
              </a:lnSpc>
              <a:buNone/>
            </a:pPr>
            <a:r>
              <a:rPr lang="en-US" sz="2200" dirty="0"/>
              <a:t>3 is the present and future. Has better support for internationalization.</a:t>
            </a:r>
          </a:p>
          <a:p>
            <a:pPr marL="38100">
              <a:lnSpc>
                <a:spcPct val="120000"/>
              </a:lnSpc>
              <a:buNone/>
            </a:pPr>
            <a:endParaRPr lang="en-US" sz="2200" dirty="0"/>
          </a:p>
          <a:p>
            <a:pPr marL="38100">
              <a:lnSpc>
                <a:spcPct val="120000"/>
              </a:lnSpc>
              <a:buNone/>
            </a:pPr>
            <a:r>
              <a:rPr lang="en-US" sz="2200" dirty="0"/>
              <a:t>Mostly just need to know one the packages you’re using require. We’re using 3, but important to have both installed and know how to get between them.</a:t>
            </a:r>
          </a:p>
        </p:txBody>
      </p:sp>
    </p:spTree>
    <p:extLst>
      <p:ext uri="{BB962C8B-B14F-4D97-AF65-F5344CB8AC3E}">
        <p14:creationId xmlns:p14="http://schemas.microsoft.com/office/powerpoint/2010/main" val="1991312084"/>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5267.MOV.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3438" y="0"/>
            <a:ext cx="3857625" cy="6858000"/>
          </a:xfrm>
          <a:prstGeom prst="rect">
            <a:avLst/>
          </a:prstGeom>
        </p:spPr>
      </p:pic>
    </p:spTree>
    <p:extLst>
      <p:ext uri="{BB962C8B-B14F-4D97-AF65-F5344CB8AC3E}">
        <p14:creationId xmlns:p14="http://schemas.microsoft.com/office/powerpoint/2010/main" val="24623177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a:lnSpc>
                <a:spcPct val="120000"/>
              </a:lnSpc>
              <a:buNone/>
            </a:pPr>
            <a:r>
              <a:rPr lang="en-US" sz="2200" dirty="0"/>
              <a:t>Starting Python 2</a:t>
            </a:r>
          </a:p>
          <a:p>
            <a:pPr marL="38100">
              <a:lnSpc>
                <a:spcPct val="120000"/>
              </a:lnSpc>
              <a:buNone/>
            </a:pPr>
            <a:r>
              <a:rPr lang="en-US" sz="2200" dirty="0"/>
              <a:t>$ python</a:t>
            </a:r>
          </a:p>
          <a:p>
            <a:pPr marL="38100">
              <a:lnSpc>
                <a:spcPct val="120000"/>
              </a:lnSpc>
              <a:buNone/>
            </a:pPr>
            <a:endParaRPr lang="en-US" sz="2200" dirty="0"/>
          </a:p>
          <a:p>
            <a:pPr marL="38100">
              <a:lnSpc>
                <a:spcPct val="120000"/>
              </a:lnSpc>
              <a:buNone/>
            </a:pPr>
            <a:r>
              <a:rPr lang="en-US" sz="2200" dirty="0"/>
              <a:t>Starting Python 3</a:t>
            </a:r>
          </a:p>
          <a:p>
            <a:pPr marL="38100">
              <a:lnSpc>
                <a:spcPct val="120000"/>
              </a:lnSpc>
              <a:buNone/>
            </a:pPr>
            <a:r>
              <a:rPr lang="en-US" sz="2200" dirty="0"/>
              <a:t>$ python3</a:t>
            </a:r>
          </a:p>
          <a:p>
            <a:pPr marL="38100">
              <a:lnSpc>
                <a:spcPct val="120000"/>
              </a:lnSpc>
              <a:buNone/>
            </a:pPr>
            <a:endParaRPr lang="en-US" sz="2200" dirty="0"/>
          </a:p>
          <a:p>
            <a:pPr marL="38100">
              <a:lnSpc>
                <a:spcPct val="120000"/>
              </a:lnSpc>
              <a:buNone/>
            </a:pPr>
            <a:r>
              <a:rPr lang="en-US" sz="2200" dirty="0"/>
              <a:t>Might be reversed on your machine (High Sierra reversed them for me)</a:t>
            </a:r>
          </a:p>
          <a:p>
            <a:pPr marL="38100">
              <a:lnSpc>
                <a:spcPct val="120000"/>
              </a:lnSpc>
              <a:buNone/>
            </a:pPr>
            <a:endParaRPr lang="en-US" sz="2200" dirty="0"/>
          </a:p>
          <a:p>
            <a:pPr marL="38100">
              <a:lnSpc>
                <a:spcPct val="120000"/>
              </a:lnSpc>
              <a:buNone/>
            </a:pPr>
            <a:r>
              <a:rPr lang="en-US" sz="2200" dirty="0"/>
              <a:t>You can change this behavior </a:t>
            </a:r>
            <a:r>
              <a:rPr lang="mr-IN" sz="2200" dirty="0"/>
              <a:t>–</a:t>
            </a:r>
            <a:r>
              <a:rPr lang="en-US" sz="2200" dirty="0"/>
              <a:t> on my laptop I have those switched because I tend to use Python3 more.</a:t>
            </a:r>
          </a:p>
        </p:txBody>
      </p:sp>
    </p:spTree>
    <p:extLst>
      <p:ext uri="{BB962C8B-B14F-4D97-AF65-F5344CB8AC3E}">
        <p14:creationId xmlns:p14="http://schemas.microsoft.com/office/powerpoint/2010/main" val="68974727"/>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What we will cover</a:t>
            </a:r>
          </a:p>
        </p:txBody>
      </p:sp>
      <p:sp>
        <p:nvSpPr>
          <p:cNvPr id="143" name="Shape 143"/>
          <p:cNvSpPr txBox="1">
            <a:spLocks noGrp="1"/>
          </p:cNvSpPr>
          <p:nvPr>
            <p:ph type="body" idx="1"/>
          </p:nvPr>
        </p:nvSpPr>
        <p:spPr>
          <a:xfrm>
            <a:off x="274319" y="1758495"/>
            <a:ext cx="8664000" cy="5006399"/>
          </a:xfrm>
          <a:prstGeom prst="rect">
            <a:avLst/>
          </a:prstGeom>
        </p:spPr>
        <p:txBody>
          <a:bodyPr lIns="38100" tIns="38100" rIns="38100" bIns="38100" anchor="t" anchorCtr="0">
            <a:noAutofit/>
          </a:bodyPr>
          <a:lstStyle/>
          <a:p>
            <a:pPr marL="160867" marR="0" lvl="0" rtl="0">
              <a:lnSpc>
                <a:spcPct val="140000"/>
              </a:lnSpc>
              <a:spcBef>
                <a:spcPts val="0"/>
              </a:spcBef>
              <a:spcAft>
                <a:spcPts val="0"/>
              </a:spcAft>
              <a:buClr>
                <a:srgbClr val="000000"/>
              </a:buClr>
              <a:buSzPct val="98765"/>
            </a:pPr>
            <a:r>
              <a:rPr lang="en" sz="3600" dirty="0">
                <a:solidFill>
                  <a:srgbClr val="000000"/>
                </a:solidFill>
                <a:sym typeface="Open Sans"/>
              </a:rPr>
              <a:t>What is a</a:t>
            </a:r>
            <a:r>
              <a:rPr lang="en" sz="3600" dirty="0">
                <a:solidFill>
                  <a:srgbClr val="000000"/>
                </a:solidFill>
                <a:sym typeface="Arial"/>
              </a:rPr>
              <a:t> </a:t>
            </a:r>
            <a:r>
              <a:rPr lang="en" sz="3600" b="1" dirty="0">
                <a:solidFill>
                  <a:srgbClr val="000000"/>
                </a:solidFill>
                <a:latin typeface="Menlo Regular"/>
                <a:ea typeface="Menlo Regular"/>
                <a:cs typeface="Menlo Regular"/>
                <a:sym typeface="courier new"/>
              </a:rPr>
              <a:t>data type</a:t>
            </a:r>
            <a:r>
              <a:rPr lang="en" sz="3600" dirty="0">
                <a:solidFill>
                  <a:srgbClr val="000000"/>
                </a:solidFill>
                <a:sym typeface="Arial"/>
              </a:rPr>
              <a:t>?</a:t>
            </a:r>
          </a:p>
          <a:p>
            <a:pPr marL="160867" marR="0" lvl="0" rtl="0">
              <a:lnSpc>
                <a:spcPct val="140000"/>
              </a:lnSpc>
              <a:spcBef>
                <a:spcPts val="0"/>
              </a:spcBef>
              <a:spcAft>
                <a:spcPts val="0"/>
              </a:spcAft>
              <a:buClr>
                <a:srgbClr val="000000"/>
              </a:buClr>
              <a:buSzPct val="98765"/>
            </a:pPr>
            <a:r>
              <a:rPr lang="en" sz="3600" dirty="0">
                <a:solidFill>
                  <a:srgbClr val="000000"/>
                </a:solidFill>
                <a:sym typeface="Open Sans"/>
              </a:rPr>
              <a:t>What is a</a:t>
            </a:r>
            <a:r>
              <a:rPr lang="en" sz="3600" dirty="0">
                <a:solidFill>
                  <a:srgbClr val="000000"/>
                </a:solidFill>
                <a:sym typeface="Arial"/>
              </a:rPr>
              <a:t> </a:t>
            </a:r>
            <a:r>
              <a:rPr lang="en" sz="3600" b="1" dirty="0">
                <a:solidFill>
                  <a:srgbClr val="000000"/>
                </a:solidFill>
                <a:latin typeface="Menlo Regular"/>
                <a:ea typeface="Menlo Regular"/>
                <a:cs typeface="Menlo Regular"/>
                <a:sym typeface="courier new"/>
              </a:rPr>
              <a:t>variable</a:t>
            </a:r>
            <a:r>
              <a:rPr lang="en" sz="3600" dirty="0">
                <a:solidFill>
                  <a:srgbClr val="000000"/>
                </a:solidFill>
                <a:sym typeface="Arial"/>
              </a:rPr>
              <a:t>?</a:t>
            </a:r>
          </a:p>
          <a:p>
            <a:pPr marL="160867" marR="0" lvl="0" rtl="0">
              <a:lnSpc>
                <a:spcPct val="140000"/>
              </a:lnSpc>
              <a:spcBef>
                <a:spcPts val="0"/>
              </a:spcBef>
              <a:spcAft>
                <a:spcPts val="0"/>
              </a:spcAft>
              <a:buClr>
                <a:srgbClr val="000000"/>
              </a:buClr>
              <a:buSzPct val="98765"/>
            </a:pPr>
            <a:r>
              <a:rPr lang="en" sz="3600" dirty="0">
                <a:solidFill>
                  <a:srgbClr val="000000"/>
                </a:solidFill>
                <a:sym typeface="Open Sans"/>
              </a:rPr>
              <a:t>What is an </a:t>
            </a:r>
            <a:r>
              <a:rPr lang="en" sz="3600" b="1" dirty="0">
                <a:solidFill>
                  <a:srgbClr val="000000"/>
                </a:solidFill>
                <a:latin typeface="Menlo Regular"/>
                <a:ea typeface="Menlo Regular"/>
                <a:cs typeface="Menlo Regular"/>
                <a:sym typeface="courier new"/>
              </a:rPr>
              <a:t>operator</a:t>
            </a:r>
            <a:r>
              <a:rPr lang="en" sz="3600" dirty="0">
                <a:solidFill>
                  <a:srgbClr val="000000"/>
                </a:solidFill>
                <a:sym typeface="Arial"/>
              </a:rPr>
              <a:t>?</a:t>
            </a:r>
          </a:p>
        </p:txBody>
      </p:sp>
      <p:pic>
        <p:nvPicPr>
          <p:cNvPr id="144" name="Shape 144"/>
          <p:cNvPicPr preferRelativeResize="0"/>
          <p:nvPr/>
        </p:nvPicPr>
        <p:blipFill>
          <a:blip r:embed="rId4">
            <a:alphaModFix/>
          </a:blip>
          <a:stretch>
            <a:fillRect/>
          </a:stretch>
        </p:blipFill>
        <p:spPr>
          <a:xfrm>
            <a:off x="5613179" y="1758495"/>
            <a:ext cx="3325140" cy="3363593"/>
          </a:xfrm>
          <a:prstGeom prst="rect">
            <a:avLst/>
          </a:prstGeom>
          <a:noFill/>
          <a:ln>
            <a:noFill/>
          </a:ln>
        </p:spPr>
      </p:pic>
    </p:spTree>
  </p:cSld>
  <p:clrMapOvr>
    <a:overrideClrMapping bg1="lt1" tx1="dk1" bg2="dk2" tx2="lt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74319" y="274319"/>
            <a:ext cx="8663939" cy="1075168"/>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What</a:t>
            </a:r>
            <a:r>
              <a:rPr lang="en" sz="4266" dirty="0">
                <a:solidFill>
                  <a:srgbClr val="000000"/>
                </a:solidFill>
                <a:latin typeface="Ubuntu"/>
                <a:ea typeface="Ubuntu"/>
                <a:cs typeface="Ubuntu"/>
                <a:sym typeface="Ubuntu"/>
              </a:rPr>
              <a:t> </a:t>
            </a:r>
            <a:r>
              <a:rPr lang="en" sz="7200" dirty="0">
                <a:solidFill>
                  <a:srgbClr val="FF0000"/>
                </a:solidFill>
                <a:latin typeface="Yanone Kaffeesatz Bold"/>
                <a:ea typeface="Ubuntu"/>
                <a:cs typeface="Yanone Kaffeesatz Bold"/>
                <a:sym typeface="Ubuntu"/>
              </a:rPr>
              <a:t>you will be able to do</a:t>
            </a:r>
          </a:p>
        </p:txBody>
      </p:sp>
      <p:sp>
        <p:nvSpPr>
          <p:cNvPr id="150" name="Shape 150"/>
          <p:cNvSpPr txBox="1">
            <a:spLocks noGrp="1"/>
          </p:cNvSpPr>
          <p:nvPr>
            <p:ph type="body" idx="1"/>
          </p:nvPr>
        </p:nvSpPr>
        <p:spPr>
          <a:xfrm>
            <a:off x="274318" y="2636519"/>
            <a:ext cx="8663939" cy="5006339"/>
          </a:xfrm>
          <a:prstGeom prst="rect">
            <a:avLst/>
          </a:prstGeom>
        </p:spPr>
        <p:txBody>
          <a:bodyPr lIns="38100" tIns="38100" rIns="38100" bIns="38100" anchor="t" anchorCtr="0">
            <a:noAutofit/>
          </a:bodyPr>
          <a:lstStyle/>
          <a:p>
            <a:pPr marL="160867" marR="0" lvl="0" rtl="0">
              <a:lnSpc>
                <a:spcPct val="140000"/>
              </a:lnSpc>
              <a:spcBef>
                <a:spcPts val="0"/>
              </a:spcBef>
              <a:spcAft>
                <a:spcPts val="0"/>
              </a:spcAft>
              <a:buClr>
                <a:srgbClr val="000000"/>
              </a:buClr>
              <a:buSzPct val="98765"/>
            </a:pPr>
            <a:r>
              <a:rPr lang="en" sz="3600" dirty="0">
                <a:sym typeface="Open Sans"/>
              </a:rPr>
              <a:t>create numeric and text information</a:t>
            </a:r>
          </a:p>
          <a:p>
            <a:pPr marL="160867" marR="0" lvl="0" rtl="0">
              <a:lnSpc>
                <a:spcPct val="140000"/>
              </a:lnSpc>
              <a:spcBef>
                <a:spcPts val="0"/>
              </a:spcBef>
              <a:spcAft>
                <a:spcPts val="0"/>
              </a:spcAft>
              <a:buClr>
                <a:srgbClr val="000000"/>
              </a:buClr>
              <a:buSzPct val="98765"/>
            </a:pPr>
            <a:r>
              <a:rPr lang="en" sz="3600" dirty="0">
                <a:sym typeface="Open Sans"/>
              </a:rPr>
              <a:t>store information in variables</a:t>
            </a:r>
          </a:p>
          <a:p>
            <a:pPr marL="160867" marR="0" lvl="0" rtl="0">
              <a:lnSpc>
                <a:spcPct val="140000"/>
              </a:lnSpc>
              <a:spcBef>
                <a:spcPts val="0"/>
              </a:spcBef>
              <a:spcAft>
                <a:spcPts val="0"/>
              </a:spcAft>
              <a:buClr>
                <a:srgbClr val="000000"/>
              </a:buClr>
              <a:buSzPct val="98765"/>
            </a:pPr>
            <a:r>
              <a:rPr lang="en" sz="3600" dirty="0">
                <a:sym typeface="Open Sans"/>
              </a:rPr>
              <a:t>print information to the screen</a:t>
            </a: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Open the Terminal</a:t>
            </a:r>
          </a:p>
        </p:txBody>
      </p:sp>
      <p:sp>
        <p:nvSpPr>
          <p:cNvPr id="157" name="Shape 15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endParaRPr lang="en" dirty="0"/>
          </a:p>
          <a:p>
            <a:pPr marL="38100" lvl="0" rtl="0">
              <a:spcBef>
                <a:spcPts val="0"/>
              </a:spcBef>
              <a:buClr>
                <a:schemeClr val="dk1"/>
              </a:buClr>
              <a:buSzPct val="100000"/>
              <a:buNone/>
            </a:pPr>
            <a:r>
              <a:rPr lang="en" dirty="0"/>
              <a:t>For us right now on VirtualBox:</a:t>
            </a:r>
          </a:p>
          <a:p>
            <a:pPr marL="38100" lvl="0" rtl="0">
              <a:spcBef>
                <a:spcPts val="0"/>
              </a:spcBef>
              <a:buClr>
                <a:schemeClr val="dk1"/>
              </a:buClr>
              <a:buSzPct val="100000"/>
              <a:buNone/>
            </a:pPr>
            <a:endParaRPr lang="en" dirty="0"/>
          </a:p>
          <a:p>
            <a:pPr marL="495300" indent="-457200"/>
            <a:r>
              <a:rPr lang="en" dirty="0"/>
              <a:t>Mint (Ubuntu): </a:t>
            </a:r>
            <a:r>
              <a:rPr lang="en" dirty="0">
                <a:latin typeface="Courier New"/>
                <a:ea typeface="Courier New"/>
                <a:cs typeface="Courier New"/>
                <a:sym typeface="Courier New"/>
              </a:rPr>
              <a:t>Terminal</a:t>
            </a:r>
          </a:p>
          <a:p>
            <a:pPr marL="495300" indent="-457200"/>
            <a:endParaRPr lang="en" dirty="0">
              <a:latin typeface="Courier New"/>
              <a:cs typeface="Courier New"/>
              <a:sym typeface="Courier New"/>
            </a:endParaRPr>
          </a:p>
          <a:p>
            <a:pPr marL="38100">
              <a:buNone/>
            </a:pPr>
            <a:r>
              <a:rPr lang="en" dirty="0"/>
              <a:t>Elsewhere:</a:t>
            </a:r>
          </a:p>
          <a:p>
            <a:pPr marL="38100">
              <a:buNone/>
            </a:pPr>
            <a:endParaRPr lang="en" dirty="0"/>
          </a:p>
          <a:p>
            <a:pPr marL="457200" lvl="0" indent="-419100" rtl="0">
              <a:spcBef>
                <a:spcPts val="0"/>
              </a:spcBef>
              <a:buClr>
                <a:schemeClr val="dk1"/>
              </a:buClr>
              <a:buSzPct val="100000"/>
              <a:buFont typeface="Arial"/>
              <a:buChar char="●"/>
            </a:pPr>
            <a:r>
              <a:rPr lang="en" dirty="0"/>
              <a:t>Windows: </a:t>
            </a:r>
            <a:r>
              <a:rPr lang="en" dirty="0">
                <a:latin typeface="Courier New"/>
                <a:ea typeface="Courier New"/>
                <a:cs typeface="Courier New"/>
                <a:sym typeface="Courier New"/>
              </a:rPr>
              <a:t>git bash</a:t>
            </a:r>
          </a:p>
          <a:p>
            <a:pPr marL="457200" lvl="0" indent="-419100">
              <a:spcBef>
                <a:spcPts val="0"/>
              </a:spcBef>
              <a:buClr>
                <a:schemeClr val="dk1"/>
              </a:buClr>
              <a:buSzPct val="100000"/>
              <a:buFont typeface="Arial"/>
              <a:buChar char="●"/>
            </a:pPr>
            <a:r>
              <a:rPr lang="en" dirty="0"/>
              <a:t>OS X: </a:t>
            </a:r>
            <a:r>
              <a:rPr lang="en" dirty="0">
                <a:latin typeface="Courier New"/>
                <a:ea typeface="Courier New"/>
                <a:cs typeface="Courier New"/>
                <a:sym typeface="Courier New"/>
              </a:rPr>
              <a:t>iTerm2</a:t>
            </a: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Prompt</a:t>
            </a:r>
          </a:p>
        </p:txBody>
      </p:sp>
      <p:sp>
        <p:nvSpPr>
          <p:cNvPr id="163" name="Shape 16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dirty="0"/>
              <a:t>Terminals show a line of text after a command finishes</a:t>
            </a:r>
          </a:p>
          <a:p>
            <a:pPr marL="457200" lvl="0" indent="-419100" rtl="0">
              <a:lnSpc>
                <a:spcPct val="140000"/>
              </a:lnSpc>
              <a:spcBef>
                <a:spcPts val="0"/>
              </a:spcBef>
              <a:buClr>
                <a:schemeClr val="dk1"/>
              </a:buClr>
              <a:buSzPct val="100000"/>
              <a:buFont typeface="Arial"/>
              <a:buChar char="●"/>
            </a:pPr>
            <a:r>
              <a:rPr lang="en" dirty="0"/>
              <a:t>Whenever instructions start with "</a:t>
            </a:r>
            <a:r>
              <a:rPr lang="en" dirty="0">
                <a:latin typeface="Courier New"/>
                <a:ea typeface="Courier New"/>
                <a:cs typeface="Courier New"/>
                <a:sym typeface="Courier New"/>
              </a:rPr>
              <a:t>$</a:t>
            </a:r>
            <a:r>
              <a:rPr lang="en" dirty="0"/>
              <a:t> ", type the rest of the line into the terminal</a:t>
            </a:r>
          </a:p>
          <a:p>
            <a:pPr marL="457200" lvl="0" indent="-419100" rtl="0">
              <a:lnSpc>
                <a:spcPct val="140000"/>
              </a:lnSpc>
              <a:spcBef>
                <a:spcPts val="0"/>
              </a:spcBef>
              <a:buClr>
                <a:schemeClr val="dk1"/>
              </a:buClr>
              <a:buSzPct val="100000"/>
              <a:buFont typeface="Arial"/>
              <a:buChar char="●"/>
            </a:pPr>
            <a:r>
              <a:rPr lang="en" dirty="0"/>
              <a:t>Let's give the terminal a </a:t>
            </a:r>
            <a:r>
              <a:rPr lang="en" dirty="0">
                <a:latin typeface="Courier New"/>
                <a:ea typeface="Courier New"/>
                <a:cs typeface="Courier New"/>
                <a:sym typeface="Courier New"/>
              </a:rPr>
              <a:t>command</a:t>
            </a:r>
            <a:r>
              <a:rPr lang="en" dirty="0"/>
              <a:t> to open Python 3.3 (python3)</a:t>
            </a:r>
          </a:p>
          <a:p>
            <a:pPr lvl="0" rtl="0">
              <a:spcBef>
                <a:spcPts val="0"/>
              </a:spcBef>
              <a:buNone/>
            </a:pPr>
            <a:endParaRPr dirty="0"/>
          </a:p>
          <a:p>
            <a:pPr lvl="0">
              <a:spcBef>
                <a:spcPts val="0"/>
              </a:spcBef>
              <a:buNone/>
            </a:pPr>
            <a:r>
              <a:rPr lang="en" sz="3600" b="1" dirty="0">
                <a:solidFill>
                  <a:srgbClr val="4A86E8"/>
                </a:solidFill>
                <a:latin typeface="Courier New"/>
                <a:ea typeface="Courier New"/>
                <a:cs typeface="Courier New"/>
                <a:sym typeface="Courier New"/>
              </a:rPr>
              <a:t>$ python3</a:t>
            </a: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Python has its own prompt that ends with </a:t>
            </a:r>
            <a:r>
              <a:rPr lang="en" dirty="0">
                <a:solidFill>
                  <a:srgbClr val="0E72A4"/>
                </a:solidFill>
                <a:latin typeface="Courier New"/>
                <a:ea typeface="Courier New"/>
                <a:cs typeface="Courier New"/>
                <a:sym typeface="Courier New"/>
              </a:rPr>
              <a:t>&gt;&gt;&gt;</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p>
          <a:p>
            <a:pPr lvl="0" rtl="0">
              <a:spcBef>
                <a:spcPts val="0"/>
              </a:spcBef>
              <a:buNone/>
            </a:pPr>
            <a:endParaRPr dirty="0"/>
          </a:p>
          <a:p>
            <a:pPr>
              <a:spcBef>
                <a:spcPts val="0"/>
              </a:spcBef>
              <a:buNone/>
            </a:pPr>
            <a:r>
              <a:rPr lang="en" dirty="0"/>
              <a:t>You can use </a:t>
            </a:r>
            <a:r>
              <a:rPr lang="en" sz="2400" dirty="0">
                <a:solidFill>
                  <a:srgbClr val="0E72A4"/>
                </a:solidFill>
                <a:latin typeface="Menlo Regular"/>
                <a:ea typeface="Courier New"/>
                <a:cs typeface="Menlo Regular"/>
                <a:sym typeface="Courier New"/>
              </a:rPr>
              <a:t>Control + D</a:t>
            </a:r>
            <a:r>
              <a:rPr lang="en" sz="2400" dirty="0">
                <a:solidFill>
                  <a:srgbClr val="7F7F7F"/>
                </a:solidFill>
                <a:latin typeface="Menlo Regular"/>
                <a:cs typeface="Menlo Regular"/>
              </a:rPr>
              <a:t> </a:t>
            </a:r>
            <a:r>
              <a:rPr lang="en" dirty="0"/>
              <a:t>to exit Python at any time or type </a:t>
            </a:r>
            <a:r>
              <a:rPr lang="en" sz="2400" dirty="0">
                <a:solidFill>
                  <a:srgbClr val="0E72A4"/>
                </a:solidFill>
                <a:latin typeface="Menlo Regular"/>
                <a:ea typeface="Courier New"/>
                <a:cs typeface="Menlo Regular"/>
                <a:sym typeface="Courier New"/>
              </a:rPr>
              <a:t>exit()</a:t>
            </a:r>
            <a:r>
              <a:rPr lang="en" dirty="0">
                <a:solidFill>
                  <a:srgbClr val="0E72A4"/>
                </a:solidFill>
              </a:rPr>
              <a:t> </a:t>
            </a:r>
            <a:r>
              <a:rPr lang="en" dirty="0"/>
              <a:t>on its own line</a:t>
            </a:r>
            <a:endParaRPr lang="en-US" dirty="0"/>
          </a:p>
          <a:p>
            <a:pPr>
              <a:spcBef>
                <a:spcPts val="0"/>
              </a:spcBef>
              <a:buNone/>
            </a:pPr>
            <a:endParaRPr lang="en-US" dirty="0"/>
          </a:p>
          <a:p>
            <a:pPr>
              <a:spcBef>
                <a:spcPts val="0"/>
              </a:spcBef>
              <a:buNone/>
            </a:pPr>
            <a:r>
              <a:rPr lang="en-US" dirty="0"/>
              <a:t>When running Python in terminal, terminal commands won’t work</a:t>
            </a:r>
            <a:endParaRPr lang="en" dirty="0"/>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You'll run Python from the command line, but you can't run command line commands once you're running Python. In other words…</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r>
              <a:rPr lang="en-US" dirty="0">
                <a:latin typeface="Menlo Regular"/>
                <a:cs typeface="Menlo Regular"/>
              </a:rPr>
              <a:t> cd</a:t>
            </a:r>
          </a:p>
          <a:p>
            <a:pPr lvl="0">
              <a:buNone/>
            </a:pPr>
            <a:r>
              <a:rPr lang="en-US" dirty="0" err="1">
                <a:latin typeface="Menlo Regular"/>
                <a:cs typeface="Menlo Regular"/>
              </a:rPr>
              <a:t>Traceback</a:t>
            </a:r>
            <a:r>
              <a:rPr lang="en-US" dirty="0">
                <a:latin typeface="Menlo Regular"/>
                <a:cs typeface="Menlo Regular"/>
              </a:rPr>
              <a:t> (most recent call last):</a:t>
            </a:r>
          </a:p>
          <a:p>
            <a:pPr lvl="0">
              <a:buNone/>
            </a:pPr>
            <a:r>
              <a:rPr lang="en-US" dirty="0">
                <a:latin typeface="Menlo Regular"/>
                <a:cs typeface="Menlo Regular"/>
              </a:rPr>
              <a:t>  File "&lt;</a:t>
            </a:r>
            <a:r>
              <a:rPr lang="en-US" dirty="0" err="1">
                <a:latin typeface="Menlo Regular"/>
                <a:cs typeface="Menlo Regular"/>
              </a:rPr>
              <a:t>stdin</a:t>
            </a:r>
            <a:r>
              <a:rPr lang="en-US" dirty="0">
                <a:latin typeface="Menlo Regular"/>
                <a:cs typeface="Menlo Regular"/>
              </a:rPr>
              <a:t>&gt;", line 1, in &lt;module&gt;</a:t>
            </a:r>
          </a:p>
          <a:p>
            <a:pPr lvl="0">
              <a:buNone/>
            </a:pPr>
            <a:r>
              <a:rPr lang="en-US" dirty="0" err="1">
                <a:latin typeface="Menlo Regular"/>
                <a:cs typeface="Menlo Regular"/>
              </a:rPr>
              <a:t>NameError</a:t>
            </a:r>
            <a:r>
              <a:rPr lang="en-US" dirty="0">
                <a:latin typeface="Menlo Regular"/>
                <a:cs typeface="Menlo Regular"/>
              </a:rPr>
              <a:t>: name 'cd' is not defined</a:t>
            </a:r>
            <a:endParaRPr lang="en" dirty="0">
              <a:latin typeface="Menlo Regular"/>
              <a:cs typeface="Menlo Regular"/>
            </a:endParaRPr>
          </a:p>
        </p:txBody>
      </p:sp>
    </p:spTree>
    <p:extLst>
      <p:ext uri="{BB962C8B-B14F-4D97-AF65-F5344CB8AC3E}">
        <p14:creationId xmlns:p14="http://schemas.microsoft.com/office/powerpoint/2010/main" val="2248205981"/>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0169" y="2789695"/>
            <a:ext cx="8658089" cy="3862563"/>
          </a:xfrm>
          <a:prstGeom prst="rect">
            <a:avLst/>
          </a:prstGeom>
        </p:spPr>
        <p:txBody>
          <a:bodyPr lIns="38100" tIns="38100" rIns="38100" bIns="38100" anchor="t" anchorCtr="0">
            <a:noAutofit/>
          </a:bodyPr>
          <a:lstStyle/>
          <a:p>
            <a:r>
              <a:rPr lang="en" sz="7000" dirty="0">
                <a:latin typeface="Yanone Kaffeesatz Regular"/>
                <a:ea typeface="Ubuntu"/>
                <a:cs typeface="Yanone Kaffeesatz Regular"/>
                <a:sym typeface="Ubuntu"/>
              </a:rPr>
              <a:t>"</a:t>
            </a:r>
            <a:r>
              <a:rPr lang="en" sz="7000" dirty="0">
                <a:solidFill>
                  <a:srgbClr val="0E72A4"/>
                </a:solidFill>
                <a:latin typeface="Yanone Kaffeesatz Regular"/>
                <a:ea typeface="Ubuntu"/>
                <a:cs typeface="Yanone Kaffeesatz Regular"/>
                <a:sym typeface="Ubuntu"/>
              </a:rPr>
              <a:t>words</a:t>
            </a:r>
            <a:r>
              <a:rPr lang="en" sz="7000" dirty="0">
                <a:latin typeface="Yanone Kaffeesatz Regular"/>
                <a:ea typeface="Ubuntu"/>
                <a:cs typeface="Yanone Kaffeesatz Regular"/>
                <a:sym typeface="Ubuntu"/>
              </a:rPr>
              <a:t>" that </a:t>
            </a:r>
            <a:r>
              <a:rPr lang="en-US" sz="7000" dirty="0">
                <a:latin typeface="Yanone Kaffeesatz Regular"/>
                <a:ea typeface="Ubuntu"/>
                <a:cs typeface="Yanone Kaffeesatz Regular"/>
                <a:sym typeface="Ubuntu"/>
              </a:rPr>
              <a:t>refer to </a:t>
            </a:r>
            <a:r>
              <a:rPr lang="en" sz="7000" dirty="0">
                <a:latin typeface="Yanone Kaffeesatz Regular"/>
                <a:ea typeface="Ubuntu"/>
                <a:cs typeface="Yanone Kaffeesatz Regular"/>
                <a:sym typeface="Ubuntu"/>
              </a:rPr>
              <a:t>information</a:t>
            </a:r>
            <a:endParaRPr sz="7000" dirty="0">
              <a:solidFill>
                <a:srgbClr val="000000"/>
              </a:solidFill>
              <a:latin typeface="Yanone Kaffeesatz Regular"/>
              <a:cs typeface="Yanone Kaffeesatz Regular"/>
              <a:sym typeface="Arial"/>
            </a:endParaRPr>
          </a:p>
          <a:p>
            <a:pPr rtl="0">
              <a:lnSpc>
                <a:spcPct val="100000"/>
              </a:lnSpc>
              <a:spcBef>
                <a:spcPts val="0"/>
              </a:spcBef>
              <a:buNone/>
            </a:pPr>
            <a:endParaRPr sz="2666" dirty="0">
              <a:solidFill>
                <a:srgbClr val="000000"/>
              </a:solidFill>
              <a:sym typeface="Arial"/>
            </a:endParaRPr>
          </a:p>
        </p:txBody>
      </p:sp>
    </p:spTree>
    <p:extLst>
      <p:ext uri="{BB962C8B-B14F-4D97-AF65-F5344CB8AC3E}">
        <p14:creationId xmlns:p14="http://schemas.microsoft.com/office/powerpoint/2010/main" val="3641128831"/>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1182" y="1424247"/>
            <a:ext cx="8663939" cy="5006339"/>
          </a:xfrm>
          <a:prstGeom prst="rect">
            <a:avLst/>
          </a:prstGeom>
        </p:spPr>
        <p:txBody>
          <a:bodyPr lIns="38100" tIns="38100" rIns="38100" bIns="38100" anchor="t" anchorCtr="0">
            <a:noAutofit/>
          </a:bodyPr>
          <a:lstStyle/>
          <a:p>
            <a:pPr lvl="0" rtl="0">
              <a:lnSpc>
                <a:spcPct val="100000"/>
              </a:lnSpc>
              <a:spcBef>
                <a:spcPts val="0"/>
              </a:spcBef>
              <a:buNone/>
            </a:pPr>
            <a:r>
              <a:rPr lang="en" dirty="0"/>
              <a:t>Give it a name so we can refer to it</a:t>
            </a:r>
          </a:p>
          <a:p>
            <a:pPr lvl="0" rtl="0">
              <a:lnSpc>
                <a:spcPct val="100000"/>
              </a:lnSpc>
              <a:spcBef>
                <a:spcPts val="0"/>
              </a:spcBef>
              <a:buNone/>
            </a:pPr>
            <a:r>
              <a:rPr lang="en" dirty="0"/>
              <a:t>It's information can be changed</a:t>
            </a:r>
            <a:r>
              <a:rPr lang="en" sz="2666" dirty="0">
                <a:solidFill>
                  <a:srgbClr val="000000"/>
                </a:solidFill>
                <a:sym typeface="Arial"/>
              </a:rPr>
              <a:t> </a:t>
            </a:r>
          </a:p>
          <a:p>
            <a:pPr lvl="0" rtl="0">
              <a:lnSpc>
                <a:spcPct val="100000"/>
              </a:lnSpc>
              <a:spcBef>
                <a:spcPts val="0"/>
              </a:spcBef>
              <a:buNone/>
            </a:pPr>
            <a:endParaRPr dirty="0"/>
          </a:p>
          <a:p>
            <a:pPr rtl="0">
              <a:lnSpc>
                <a:spcPct val="100000"/>
              </a:lnSpc>
              <a:spcBef>
                <a:spcPts val="0"/>
              </a:spcBef>
              <a:buNone/>
            </a:pPr>
            <a:r>
              <a:rPr lang="en" dirty="0">
                <a:latin typeface="Menlo Regular"/>
                <a:ea typeface="Courier New"/>
                <a:cs typeface="Menlo Regular"/>
                <a:sym typeface="Courier New"/>
              </a:rPr>
              <a:t>$ python3</a:t>
            </a:r>
          </a:p>
          <a:p>
            <a:pPr rtl="0">
              <a:lnSpc>
                <a:spcPct val="100000"/>
              </a:lnSpc>
              <a:spcBef>
                <a:spcPts val="0"/>
              </a:spcBef>
              <a:buNone/>
            </a:pPr>
            <a:r>
              <a:rPr lang="en" sz="2666" dirty="0">
                <a:solidFill>
                  <a:srgbClr val="000000"/>
                </a:solidFill>
                <a:latin typeface="Menlo Regular"/>
                <a:ea typeface="Menlo Regular"/>
                <a:cs typeface="Menlo Regular"/>
                <a:sym typeface="courier new"/>
              </a:rPr>
              <a:t>&gt;&gt;&gt;  </a:t>
            </a:r>
            <a:r>
              <a:rPr lang="en" sz="2666" dirty="0">
                <a:solidFill>
                  <a:srgbClr val="0E72A4"/>
                </a:solidFill>
                <a:latin typeface="Menlo Regular"/>
                <a:ea typeface="Menlo Regular"/>
                <a:cs typeface="Menlo Regular"/>
                <a:sym typeface="courier new"/>
              </a:rPr>
              <a:t>my_variable = 5</a:t>
            </a: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print(my_variable)</a:t>
            </a:r>
          </a:p>
          <a:p>
            <a:r>
              <a:rPr lang="en" dirty="0">
                <a:latin typeface="Menlo Regular"/>
                <a:ea typeface="Menlo Regular"/>
                <a:cs typeface="Menlo Regular"/>
                <a:sym typeface="courier new"/>
              </a:rPr>
              <a:t>5</a:t>
            </a:r>
            <a:endParaRPr lang="en" sz="2666" dirty="0">
              <a:solidFill>
                <a:srgbClr val="000000"/>
              </a:solidFill>
              <a:latin typeface="Menlo Regular"/>
              <a:ea typeface="Menlo Regular"/>
              <a:cs typeface="Menlo Regular"/>
              <a:sym typeface="courier new"/>
            </a:endParaRPr>
          </a:p>
          <a:p>
            <a:pPr rtl="0">
              <a:lnSpc>
                <a:spcPct val="100000"/>
              </a:lnSpc>
              <a:spcBef>
                <a:spcPts val="0"/>
              </a:spcBef>
              <a:buNone/>
            </a:pPr>
            <a:r>
              <a:rPr lang="en" dirty="0">
                <a:latin typeface="Menlo Regular"/>
                <a:ea typeface="Menlo Regular"/>
                <a:cs typeface="Menlo Regular"/>
                <a:sym typeface="courier new"/>
              </a:rPr>
              <a:t>&gt;&gt;&gt;</a:t>
            </a:r>
            <a:r>
              <a:rPr lang="en" sz="2666" dirty="0">
                <a:solidFill>
                  <a:srgbClr val="000000"/>
                </a:solidFill>
                <a:latin typeface="Menlo Regular"/>
                <a:ea typeface="Menlo Regular"/>
                <a:cs typeface="Menlo Regular"/>
                <a:sym typeface="courier new"/>
              </a:rPr>
              <a:t> </a:t>
            </a:r>
            <a:r>
              <a:rPr lang="en" sz="2666" dirty="0">
                <a:solidFill>
                  <a:srgbClr val="0E72A4"/>
                </a:solidFill>
                <a:latin typeface="Menlo Regular"/>
                <a:ea typeface="Menlo Regular"/>
                <a:cs typeface="Menlo Regular"/>
                <a:sym typeface="courier new"/>
              </a:rPr>
              <a:t>my_other_variable = "Hi</a:t>
            </a:r>
            <a:r>
              <a:rPr lang="en-US" sz="2666" dirty="0">
                <a:solidFill>
                  <a:srgbClr val="0E72A4"/>
                </a:solidFill>
                <a:latin typeface="Menlo Regular"/>
                <a:ea typeface="Menlo Regular"/>
                <a:cs typeface="Menlo Regular"/>
                <a:sym typeface="courier new"/>
              </a:rPr>
              <a:t>"</a:t>
            </a:r>
            <a:endParaRPr lang="en" sz="2666" dirty="0">
              <a:solidFill>
                <a:srgbClr val="0E72A4"/>
              </a:solidFill>
              <a:latin typeface="Menlo Regular"/>
              <a:ea typeface="Menlo Regular"/>
              <a:cs typeface="Menlo Regular"/>
              <a:sym typeface="courier new"/>
            </a:endParaRP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 = 10</a:t>
            </a:r>
          </a:p>
          <a:p>
            <a:pPr lvl="0"/>
            <a:r>
              <a:rPr lang="en" sz="2666" dirty="0">
                <a:solidFill>
                  <a:srgbClr val="000000"/>
                </a:solidFill>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my_other_variable</a:t>
            </a:r>
            <a:endParaRPr lang="en" sz="2666" dirty="0">
              <a:solidFill>
                <a:srgbClr val="000000"/>
              </a:solidFill>
              <a:latin typeface="Menlo Regular"/>
              <a:ea typeface="Menlo Regular"/>
              <a:cs typeface="Menlo Regular"/>
              <a:sym typeface="courier new"/>
            </a:endParaRPr>
          </a:p>
          <a:p>
            <a:pPr lvl="0" rtl="0">
              <a:lnSpc>
                <a:spcPct val="100000"/>
              </a:lnSpc>
              <a:spcBef>
                <a:spcPts val="0"/>
              </a:spcBef>
              <a:buNone/>
            </a:pPr>
            <a:r>
              <a:rPr lang="en" sz="2666" dirty="0">
                <a:solidFill>
                  <a:srgbClr val="000000"/>
                </a:solidFill>
                <a:latin typeface="Menlo Regular"/>
                <a:ea typeface="Menlo Regular"/>
                <a:cs typeface="Menlo Regular"/>
                <a:sym typeface="courier new"/>
              </a:rPr>
              <a:t>Hi</a:t>
            </a:r>
            <a:endParaRPr lang="en" dirty="0">
              <a:latin typeface="Menlo Regular"/>
              <a:ea typeface="Menlo Regular"/>
              <a:cs typeface="Menlo Regular"/>
              <a:sym typeface="courier new"/>
            </a:endParaRPr>
          </a:p>
          <a:p>
            <a:pPr lvl="0"/>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a:t>
            </a:r>
          </a:p>
          <a:p>
            <a:pPr lvl="0"/>
            <a:r>
              <a:rPr lang="en" dirty="0">
                <a:latin typeface="Menlo Regular"/>
                <a:ea typeface="Menlo Regular"/>
                <a:cs typeface="Menlo Regular"/>
                <a:sym typeface="courier new"/>
              </a:rPr>
              <a:t>10</a:t>
            </a:r>
          </a:p>
          <a:p>
            <a:pPr rtl="0">
              <a:lnSpc>
                <a:spcPct val="100000"/>
              </a:lnSpc>
              <a:spcBef>
                <a:spcPts val="0"/>
              </a:spcBef>
              <a:buNone/>
            </a:pPr>
            <a:endParaRPr sz="2666" dirty="0">
              <a:solidFill>
                <a:srgbClr val="000000"/>
              </a:solidFill>
              <a:latin typeface="Menlo Regular"/>
              <a:ea typeface="Menlo Regular"/>
              <a:cs typeface="Menlo Regular"/>
              <a:sym typeface="courier new"/>
            </a:endParaRPr>
          </a:p>
          <a:p>
            <a:pPr rtl="0">
              <a:lnSpc>
                <a:spcPct val="100000"/>
              </a:lnSpc>
              <a:spcBef>
                <a:spcPts val="0"/>
              </a:spcBef>
              <a:buNone/>
            </a:pPr>
            <a:endParaRPr sz="2666" dirty="0">
              <a:solidFill>
                <a:srgbClr val="000000"/>
              </a:solidFill>
              <a:sym typeface="Arial"/>
            </a:endParaRPr>
          </a:p>
          <a:p>
            <a:pPr rtl="0">
              <a:lnSpc>
                <a:spcPct val="100000"/>
              </a:lnSpc>
              <a:spcBef>
                <a:spcPts val="0"/>
              </a:spcBef>
              <a:buNone/>
            </a:pPr>
            <a:endParaRPr sz="2666" dirty="0">
              <a:solidFill>
                <a:srgbClr val="000000"/>
              </a:solidFill>
              <a:sym typeface="Arial"/>
            </a:endParaRP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What's with </a:t>
            </a:r>
            <a:r>
              <a:rPr lang="en" sz="7200" b="0" dirty="0">
                <a:solidFill>
                  <a:srgbClr val="0E72A4"/>
                </a:solidFill>
                <a:latin typeface="Menlo Regular"/>
                <a:ea typeface="Ubuntu"/>
                <a:cs typeface="Menlo Regular"/>
                <a:sym typeface="Courier New"/>
              </a:rPr>
              <a:t>=</a:t>
            </a:r>
            <a:r>
              <a:rPr lang="en" sz="7200" b="0" dirty="0">
                <a:solidFill>
                  <a:srgbClr val="FF0000"/>
                </a:solidFill>
                <a:latin typeface="Yanone Kaffeesatz Bold"/>
                <a:ea typeface="Ubuntu"/>
                <a:cs typeface="Yanone Kaffeesatz Bold"/>
              </a:rPr>
              <a:t> ?</a:t>
            </a:r>
          </a:p>
        </p:txBody>
      </p:sp>
      <p:sp>
        <p:nvSpPr>
          <p:cNvPr id="181" name="Shape 18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sz="3600" dirty="0"/>
              <a:t>Setting a variable to a value is called "</a:t>
            </a:r>
            <a:r>
              <a:rPr lang="en" sz="3600" b="1" dirty="0"/>
              <a:t>assignment</a:t>
            </a:r>
            <a:r>
              <a:rPr lang="en" sz="3600" dirty="0"/>
              <a:t>"</a:t>
            </a:r>
          </a:p>
          <a:p>
            <a:pPr marL="457200" lvl="0" indent="-419100">
              <a:lnSpc>
                <a:spcPct val="140000"/>
              </a:lnSpc>
              <a:spcBef>
                <a:spcPts val="0"/>
              </a:spcBef>
              <a:buClr>
                <a:schemeClr val="dk1"/>
              </a:buClr>
              <a:buSzPct val="100000"/>
              <a:buFont typeface="Arial"/>
              <a:buChar char="●"/>
            </a:pPr>
            <a:r>
              <a:rPr lang="en" sz="3600" dirty="0"/>
              <a:t>What types of information can we hold in a variable?</a:t>
            </a: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4" name="Picture 3" descr="IMG_5359.P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485" y="-27390"/>
            <a:ext cx="3851515" cy="6885390"/>
          </a:xfrm>
          <a:prstGeom prst="rect">
            <a:avLst/>
          </a:prstGeom>
        </p:spPr>
      </p:pic>
      <p:sp>
        <p:nvSpPr>
          <p:cNvPr id="37" name="Shape 37"/>
          <p:cNvSpPr txBox="1">
            <a:spLocks noGrp="1"/>
          </p:cNvSpPr>
          <p:nvPr>
            <p:ph type="ctrTitle"/>
          </p:nvPr>
        </p:nvSpPr>
        <p:spPr>
          <a:xfrm>
            <a:off x="40316" y="2111123"/>
            <a:ext cx="5252170" cy="1546474"/>
          </a:xfrm>
          <a:prstGeom prst="rect">
            <a:avLst/>
          </a:prstGeom>
        </p:spPr>
        <p:txBody>
          <a:bodyPr lIns="91425" tIns="91425" rIns="91425" bIns="91425" anchor="b" anchorCtr="0">
            <a:noAutofit/>
          </a:bodyPr>
          <a:lstStyle/>
          <a:p>
            <a:r>
              <a:rPr lang="en-US" sz="5000" dirty="0">
                <a:solidFill>
                  <a:srgbClr val="FF0000"/>
                </a:solidFill>
                <a:latin typeface="Yanone Kaffeesatz Regular"/>
                <a:cs typeface="Yanone Kaffeesatz Regular"/>
              </a:rPr>
              <a:t>Introduction to Humanities Programming</a:t>
            </a:r>
            <a:endParaRPr lang="en" sz="5000" dirty="0">
              <a:solidFill>
                <a:srgbClr val="FF0000"/>
              </a:solidFill>
              <a:latin typeface="Yanone Kaffeesatz Regular"/>
              <a:cs typeface="Yanone Kaffeesatz Regular"/>
            </a:endParaRPr>
          </a:p>
        </p:txBody>
      </p:sp>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38" name="Shape 38"/>
          <p:cNvSpPr txBox="1">
            <a:spLocks noGrp="1"/>
          </p:cNvSpPr>
          <p:nvPr>
            <p:ph type="subTitle" idx="1"/>
          </p:nvPr>
        </p:nvSpPr>
        <p:spPr>
          <a:xfrm>
            <a:off x="40315" y="3786737"/>
            <a:ext cx="5252171" cy="1046317"/>
          </a:xfrm>
          <a:prstGeom prst="rect">
            <a:avLst/>
          </a:prstGeom>
        </p:spPr>
        <p:txBody>
          <a:bodyPr lIns="91425" tIns="91425" rIns="91425" bIns="91425" anchor="t" anchorCtr="0">
            <a:noAutofit/>
          </a:bodyPr>
          <a:lstStyle/>
          <a:p>
            <a:pPr>
              <a:spcBef>
                <a:spcPts val="0"/>
              </a:spcBef>
              <a:buNone/>
            </a:pPr>
            <a:r>
              <a:rPr lang="en-US" dirty="0">
                <a:latin typeface="Open Sans"/>
                <a:cs typeface="Open Sans"/>
              </a:rPr>
              <a:t>Programming Concepts</a:t>
            </a:r>
            <a:endParaRPr lang="en" dirty="0">
              <a:latin typeface="Open Sans"/>
              <a:cs typeface="Open Sans"/>
            </a:endParaRPr>
          </a:p>
        </p:txBody>
      </p:sp>
    </p:spTree>
    <p:extLst>
      <p:ext uri="{BB962C8B-B14F-4D97-AF65-F5344CB8AC3E}">
        <p14:creationId xmlns:p14="http://schemas.microsoft.com/office/powerpoint/2010/main" val="2399187949"/>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sz="3600" dirty="0"/>
              <a:t>Variables are assigned using a single equals sign (</a:t>
            </a:r>
            <a:r>
              <a:rPr lang="en" sz="3600" dirty="0">
                <a:solidFill>
                  <a:srgbClr val="0E72A4"/>
                </a:solidFill>
                <a:latin typeface="Menlo Regular"/>
                <a:ea typeface="Courier New"/>
                <a:cs typeface="Menlo Regular"/>
                <a:sym typeface="Courier New"/>
              </a:rPr>
              <a:t>=</a:t>
            </a:r>
            <a:r>
              <a:rPr lang="en" sz="3600" dirty="0"/>
              <a:t>)</a:t>
            </a:r>
          </a:p>
          <a:p>
            <a:pPr marL="457200" lvl="0" indent="-419100" rtl="0">
              <a:lnSpc>
                <a:spcPct val="130000"/>
              </a:lnSpc>
              <a:spcBef>
                <a:spcPts val="0"/>
              </a:spcBef>
              <a:buClr>
                <a:schemeClr val="dk1"/>
              </a:buClr>
              <a:buSzPct val="100000"/>
              <a:buFont typeface="Arial"/>
              <a:buChar char="●"/>
            </a:pPr>
            <a:r>
              <a:rPr lang="en" sz="3600" dirty="0"/>
              <a:t>The </a:t>
            </a:r>
            <a:r>
              <a:rPr lang="en" sz="3600" b="1" i="1" dirty="0"/>
              <a:t>right</a:t>
            </a:r>
            <a:r>
              <a:rPr lang="en" sz="3600" dirty="0"/>
              <a:t> side of the equals sign is </a:t>
            </a:r>
            <a:r>
              <a:rPr lang="en" sz="3600" b="1" dirty="0"/>
              <a:t>evaluated first</a:t>
            </a:r>
            <a:r>
              <a:rPr lang="en" sz="3600" dirty="0"/>
              <a:t>, then assigned to the variable name on the </a:t>
            </a:r>
            <a:r>
              <a:rPr lang="en" sz="3600" b="1" i="1" dirty="0"/>
              <a:t>left</a:t>
            </a:r>
            <a:r>
              <a:rPr lang="en" sz="3600" dirty="0"/>
              <a:t> side of the equals</a:t>
            </a:r>
          </a:p>
        </p:txBody>
      </p:sp>
    </p:spTree>
    <p:extLst>
      <p:ext uri="{BB962C8B-B14F-4D97-AF65-F5344CB8AC3E}">
        <p14:creationId xmlns:p14="http://schemas.microsoft.com/office/powerpoint/2010/main" val="50987331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apples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10</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fruits = </a:t>
            </a:r>
            <a:r>
              <a:rPr lang="en" dirty="0">
                <a:solidFill>
                  <a:srgbClr val="D20035"/>
                </a:solidFill>
                <a:latin typeface="Menlo Regular"/>
                <a:ea typeface="Courier New"/>
                <a:cs typeface="Menlo Regular"/>
                <a:sym typeface="Courier New"/>
              </a:rPr>
              <a:t>2</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bananas</a:t>
            </a:r>
          </a:p>
          <a:p>
            <a:pPr lv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fruits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p>
          <a:p>
            <a:pPr lvl="0">
              <a:spcBef>
                <a:spcPts val="0"/>
              </a:spcBef>
              <a:buNone/>
            </a:pPr>
            <a:endParaRPr lang="en" dirty="0">
              <a:solidFill>
                <a:srgbClr val="D20035"/>
              </a:solidFill>
              <a:latin typeface="Menlo Regular"/>
              <a:ea typeface="Courier New"/>
              <a:cs typeface="Menlo Regular"/>
              <a:sym typeface="Courier New"/>
            </a:endParaRPr>
          </a:p>
          <a:p>
            <a:pPr lvl="0">
              <a:buNone/>
            </a:pPr>
            <a:r>
              <a:rPr lang="en" dirty="0">
                <a:solidFill>
                  <a:srgbClr val="D20035"/>
                </a:solidFill>
                <a:latin typeface="Menlo Regular"/>
                <a:ea typeface="Courier New"/>
                <a:cs typeface="Menlo Regular"/>
                <a:sym typeface="Courier New"/>
              </a:rPr>
              <a:t>Try printing </a:t>
            </a:r>
            <a:r>
              <a:rPr lang="en" dirty="0">
                <a:solidFill>
                  <a:srgbClr val="0E72A4"/>
                </a:solidFill>
                <a:latin typeface="Menlo Regular"/>
                <a:ea typeface="Courier New"/>
                <a:cs typeface="Menlo Regular"/>
                <a:sym typeface="Courier New"/>
              </a:rPr>
              <a:t>bananas</a:t>
            </a:r>
            <a:r>
              <a:rPr lang="en" dirty="0">
                <a:solidFill>
                  <a:srgbClr val="D20035"/>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apples</a:t>
            </a:r>
            <a:r>
              <a:rPr lang="en" dirty="0">
                <a:solidFill>
                  <a:srgbClr val="D20035"/>
                </a:solidFill>
                <a:latin typeface="Menlo Regular"/>
                <a:ea typeface="Courier New"/>
                <a:cs typeface="Menlo Regular"/>
                <a:sym typeface="Courier New"/>
              </a:rPr>
              <a:t>, and</a:t>
            </a:r>
            <a:r>
              <a:rPr lang="en" dirty="0">
                <a:solidFill>
                  <a:srgbClr val="FF0000"/>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fruits</a:t>
            </a:r>
            <a:r>
              <a:rPr lang="en" dirty="0">
                <a:solidFill>
                  <a:srgbClr val="D20035"/>
                </a:solidFill>
                <a:latin typeface="Menlo Regular"/>
                <a:ea typeface="Courier New"/>
                <a:cs typeface="Menlo Regular"/>
                <a:sym typeface="Courier New"/>
              </a:rPr>
              <a:t> to the terminal before and after!</a:t>
            </a: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 sz="3200" dirty="0"/>
              <a:t>all letters (</a:t>
            </a:r>
            <a:r>
              <a:rPr lang="en" sz="3200" dirty="0">
                <a:solidFill>
                  <a:srgbClr val="0E72A4"/>
                </a:solidFill>
                <a:latin typeface="Menlo Regular"/>
                <a:ea typeface="Courier New"/>
                <a:cs typeface="Menlo Regular"/>
                <a:sym typeface="Courier New"/>
              </a:rPr>
              <a:t>folders</a:t>
            </a:r>
            <a:r>
              <a:rPr lang="en" sz="3200" dirty="0"/>
              <a:t>)</a:t>
            </a:r>
          </a:p>
          <a:p>
            <a:pPr marL="38100" lvl="0" rtl="0">
              <a:lnSpc>
                <a:spcPct val="130000"/>
              </a:lnSpc>
              <a:spcBef>
                <a:spcPts val="0"/>
              </a:spcBef>
              <a:buClr>
                <a:schemeClr val="dk1"/>
              </a:buClr>
              <a:buSzPct val="100000"/>
              <a:buNone/>
            </a:pPr>
            <a:r>
              <a:rPr lang="en" sz="3200" dirty="0"/>
              <a:t>all numbers (</a:t>
            </a:r>
            <a:r>
              <a:rPr lang="en" sz="3200" dirty="0">
                <a:solidFill>
                  <a:srgbClr val="0E72A4"/>
                </a:solidFill>
                <a:latin typeface="Menlo Regular"/>
                <a:ea typeface="Courier New"/>
                <a:cs typeface="Menlo Regular"/>
                <a:sym typeface="Courier New"/>
              </a:rPr>
              <a:t>2000</a:t>
            </a:r>
            <a:r>
              <a:rPr lang="en" sz="3200" dirty="0"/>
              <a:t>)</a:t>
            </a:r>
          </a:p>
          <a:p>
            <a:pPr marL="38100" lvl="0" rtl="0">
              <a:lnSpc>
                <a:spcPct val="130000"/>
              </a:lnSpc>
              <a:spcBef>
                <a:spcPts val="0"/>
              </a:spcBef>
              <a:buClr>
                <a:schemeClr val="dk1"/>
              </a:buClr>
              <a:buSzPct val="100000"/>
              <a:buNone/>
            </a:pPr>
            <a:r>
              <a:rPr lang="en" sz="3200" dirty="0"/>
              <a:t>with an underscore (</a:t>
            </a:r>
            <a:r>
              <a:rPr lang="en" sz="3200" dirty="0">
                <a:solidFill>
                  <a:srgbClr val="0E72A4"/>
                </a:solidFill>
                <a:latin typeface="Menlo Regular"/>
                <a:ea typeface="Courier New"/>
                <a:cs typeface="Menlo Regular"/>
                <a:sym typeface="Courier New"/>
              </a:rPr>
              <a:t>first_name</a:t>
            </a:r>
            <a:r>
              <a:rPr lang="en" sz="3200" dirty="0"/>
              <a:t>)</a:t>
            </a:r>
          </a:p>
          <a:p>
            <a:pPr marL="38100" lvl="0" rtl="0">
              <a:lnSpc>
                <a:spcPct val="130000"/>
              </a:lnSpc>
              <a:spcBef>
                <a:spcPts val="0"/>
              </a:spcBef>
              <a:buClr>
                <a:schemeClr val="dk1"/>
              </a:buClr>
              <a:buSzPct val="100000"/>
              <a:buNone/>
            </a:pPr>
            <a:r>
              <a:rPr lang="en" sz="3200" dirty="0"/>
              <a:t>with a dash (</a:t>
            </a:r>
            <a:r>
              <a:rPr lang="en" sz="3200" dirty="0">
                <a:solidFill>
                  <a:srgbClr val="0E72A4"/>
                </a:solidFill>
                <a:latin typeface="Menlo Regular"/>
                <a:ea typeface="Courier New"/>
                <a:cs typeface="Menlo Regular"/>
                <a:sym typeface="Courier New"/>
              </a:rPr>
              <a:t>last-name</a:t>
            </a:r>
            <a:r>
              <a:rPr lang="en" sz="3200" dirty="0"/>
              <a:t>)</a:t>
            </a:r>
          </a:p>
          <a:p>
            <a:pPr marL="38100" lvl="0" rtl="0">
              <a:lnSpc>
                <a:spcPct val="130000"/>
              </a:lnSpc>
              <a:spcBef>
                <a:spcPts val="0"/>
              </a:spcBef>
              <a:buClr>
                <a:schemeClr val="dk1"/>
              </a:buClr>
              <a:buSzPct val="100000"/>
              <a:buNone/>
            </a:pPr>
            <a:r>
              <a:rPr lang="en" sz="3200" dirty="0"/>
              <a:t>a number anywhere (</a:t>
            </a:r>
            <a:r>
              <a:rPr lang="en" sz="3200" dirty="0">
                <a:solidFill>
                  <a:srgbClr val="0E72A4"/>
                </a:solidFill>
                <a:latin typeface="Menlo Regular"/>
                <a:ea typeface="Courier New"/>
                <a:cs typeface="Menlo Regular"/>
                <a:sym typeface="Courier New"/>
              </a:rPr>
              <a:t>l33t</a:t>
            </a:r>
            <a:r>
              <a:rPr lang="en" sz="3200" dirty="0"/>
              <a:t>)</a:t>
            </a:r>
          </a:p>
          <a:p>
            <a:pPr marL="38100" lvl="0" rtl="0">
              <a:lnSpc>
                <a:spcPct val="130000"/>
              </a:lnSpc>
              <a:spcBef>
                <a:spcPts val="0"/>
              </a:spcBef>
              <a:buClr>
                <a:schemeClr val="dk1"/>
              </a:buClr>
              <a:buSzPct val="100000"/>
              <a:buNone/>
            </a:pPr>
            <a:r>
              <a:rPr lang="en" sz="3200" dirty="0"/>
              <a:t>a number at the start (</a:t>
            </a:r>
            <a:r>
              <a:rPr lang="en" sz="3200" dirty="0">
                <a:solidFill>
                  <a:srgbClr val="0E72A4"/>
                </a:solidFill>
                <a:latin typeface="Menlo Regular"/>
                <a:ea typeface="Courier New"/>
                <a:cs typeface="Menlo Regular"/>
                <a:sym typeface="Courier New"/>
              </a:rPr>
              <a:t>101dalmations</a:t>
            </a:r>
            <a:r>
              <a:rPr lang="en" sz="3200" dirty="0"/>
              <a:t>)</a:t>
            </a:r>
          </a:p>
          <a:p>
            <a:pPr marL="38100" lvl="0">
              <a:lnSpc>
                <a:spcPct val="130000"/>
              </a:lnSpc>
              <a:spcBef>
                <a:spcPts val="0"/>
              </a:spcBef>
              <a:buClr>
                <a:schemeClr val="dk1"/>
              </a:buClr>
              <a:buSzPct val="100000"/>
              <a:buNone/>
            </a:pPr>
            <a:r>
              <a:rPr lang="en" sz="3200" dirty="0"/>
              <a:t>a number at the end (</a:t>
            </a:r>
            <a:r>
              <a:rPr lang="en" sz="3200" dirty="0">
                <a:solidFill>
                  <a:srgbClr val="0E72A4"/>
                </a:solidFill>
                <a:latin typeface="Menlo Regular"/>
                <a:ea typeface="Courier New"/>
                <a:cs typeface="Menlo Regular"/>
                <a:sym typeface="Courier New"/>
              </a:rPr>
              <a:t>starwars2</a:t>
            </a:r>
            <a:r>
              <a:rPr lang="en" sz="3200" dirty="0"/>
              <a:t>)</a:t>
            </a: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US" sz="6000" dirty="0">
                <a:latin typeface="Yanone Kaffeesatz Bold"/>
                <a:cs typeface="Yanone Kaffeesatz Bold"/>
              </a:rPr>
              <a:t>Be descriptive of the “</a:t>
            </a:r>
            <a:r>
              <a:rPr lang="en-US" sz="6000" dirty="0">
                <a:solidFill>
                  <a:srgbClr val="0E72A4"/>
                </a:solidFill>
                <a:latin typeface="Yanone Kaffeesatz Bold"/>
                <a:cs typeface="Yanone Kaffeesatz Bold"/>
              </a:rPr>
              <a:t>thing</a:t>
            </a:r>
            <a:r>
              <a:rPr lang="en-US" sz="6000" dirty="0">
                <a:latin typeface="Yanone Kaffeesatz Bold"/>
                <a:cs typeface="Yanone Kaffeesatz Bold"/>
              </a:rPr>
              <a:t>” </a:t>
            </a:r>
            <a:endParaRPr lang="en" sz="6000" dirty="0">
              <a:latin typeface="Yanone Kaffeesatz Bold"/>
              <a:cs typeface="Yanone Kaffeesatz Bold"/>
            </a:endParaRPr>
          </a:p>
        </p:txBody>
      </p:sp>
    </p:spTree>
    <p:extLst>
      <p:ext uri="{BB962C8B-B14F-4D97-AF65-F5344CB8AC3E}">
        <p14:creationId xmlns:p14="http://schemas.microsoft.com/office/powerpoint/2010/main" val="3601573006"/>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solidFill>
                  <a:srgbClr val="FF0000"/>
                </a:solidFill>
                <a:latin typeface="Yanone Kaffeesatz Bold"/>
                <a:cs typeface="Yanone Kaffeesatz Bold"/>
              </a:rPr>
              <a:t>Errors</a:t>
            </a:r>
          </a:p>
        </p:txBody>
      </p:sp>
      <p:pic>
        <p:nvPicPr>
          <p:cNvPr id="5" name="Picture 4"/>
          <p:cNvPicPr>
            <a:picLocks noChangeAspect="1"/>
          </p:cNvPicPr>
          <p:nvPr/>
        </p:nvPicPr>
        <p:blipFill>
          <a:blip r:embed="rId3"/>
          <a:stretch>
            <a:fillRect/>
          </a:stretch>
        </p:blipFill>
        <p:spPr>
          <a:xfrm>
            <a:off x="749928" y="1417637"/>
            <a:ext cx="7644144" cy="2348201"/>
          </a:xfrm>
          <a:prstGeom prst="rect">
            <a:avLst/>
          </a:prstGeom>
        </p:spPr>
      </p:pic>
    </p:spTree>
    <p:extLst>
      <p:ext uri="{BB962C8B-B14F-4D97-AF65-F5344CB8AC3E}">
        <p14:creationId xmlns:p14="http://schemas.microsoft.com/office/powerpoint/2010/main" val="1317622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Ruby is a "duck-typed" language</a:t>
            </a:r>
            <a:r>
              <a:rPr lang="en" sz="6800" dirty="0">
                <a:solidFill>
                  <a:srgbClr val="FF0000"/>
                </a:solidFill>
                <a:latin typeface="Yanone Kaffeesatz Bold"/>
                <a:ea typeface="Ubuntu"/>
                <a:cs typeface="Yanone Kaffeesatz Bold"/>
                <a:sym typeface="trebuchet ms"/>
              </a:rPr>
              <a:t> </a:t>
            </a:r>
          </a:p>
        </p:txBody>
      </p:sp>
      <p:pic>
        <p:nvPicPr>
          <p:cNvPr id="199" name="Shape 199"/>
          <p:cNvPicPr preferRelativeResize="0"/>
          <p:nvPr/>
        </p:nvPicPr>
        <p:blipFill>
          <a:blip r:embed="rId3">
            <a:alphaModFix/>
          </a:blip>
          <a:stretch>
            <a:fillRect/>
          </a:stretch>
        </p:blipFill>
        <p:spPr>
          <a:xfrm>
            <a:off x="1005840" y="1463040"/>
            <a:ext cx="6929594" cy="397296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Open Sans"/>
                <a:ea typeface="Open Sans"/>
                <a:cs typeface="Open Sans"/>
                <a:sym typeface="Open Sans"/>
              </a:rPr>
              <a:t>If it looks like a duck and</a:t>
            </a:r>
          </a:p>
          <a:p>
            <a:pPr rtl="0">
              <a:lnSpc>
                <a:spcPct val="100000"/>
              </a:lnSpc>
              <a:spcBef>
                <a:spcPts val="0"/>
              </a:spcBef>
              <a:buNone/>
            </a:pPr>
            <a:r>
              <a:rPr lang="en" sz="2666" dirty="0">
                <a:solidFill>
                  <a:srgbClr val="000000"/>
                </a:solidFill>
                <a:latin typeface="Open Sans"/>
                <a:ea typeface="Open Sans"/>
                <a:cs typeface="Open Sans"/>
                <a:sym typeface="Open Sans"/>
              </a:rPr>
              <a:t>it quacks like a duck,</a:t>
            </a:r>
          </a:p>
          <a:p>
            <a:pPr rtl="0">
              <a:lnSpc>
                <a:spcPct val="100000"/>
              </a:lnSpc>
              <a:spcBef>
                <a:spcPts val="0"/>
              </a:spcBef>
              <a:buNone/>
            </a:pPr>
            <a:r>
              <a:rPr lang="en" sz="2666" dirty="0">
                <a:solidFill>
                  <a:srgbClr val="000000"/>
                </a:solidFill>
                <a:latin typeface="Open Sans"/>
                <a:ea typeface="Open Sans"/>
                <a:cs typeface="Open Sans"/>
                <a:sym typeface="Open Sans"/>
              </a:rPr>
              <a:t>chances are it's a duck.</a:t>
            </a: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US" dirty="0">
                <a:sym typeface="Open Sans"/>
              </a:rPr>
              <a:t>C:</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int</a:t>
            </a:r>
            <a:r>
              <a:rPr lang="en-US" dirty="0">
                <a:sym typeface="Open Sans"/>
              </a:rPr>
              <a:t> </a:t>
            </a: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dirty="0" err="1">
                <a:sym typeface="Open Sans"/>
              </a:rPr>
              <a:t>vs</a:t>
            </a:r>
            <a:endParaRPr lang="en-US" dirty="0">
              <a:sym typeface="Open Sans"/>
            </a:endParaRP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sz="2666" dirty="0">
                <a:solidFill>
                  <a:srgbClr val="000000"/>
                </a:solidFill>
                <a:latin typeface="Open Sans"/>
                <a:ea typeface="Open Sans"/>
                <a:cs typeface="Open Sans"/>
                <a:sym typeface="Open Sans"/>
              </a:rPr>
              <a:t>Python:</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endParaRPr lang="en-US" dirty="0">
              <a:sym typeface="Open Sans"/>
            </a:endParaRP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extLst>
      <p:ext uri="{BB962C8B-B14F-4D97-AF65-F5344CB8AC3E}">
        <p14:creationId xmlns:p14="http://schemas.microsoft.com/office/powerpoint/2010/main" val="3796109499"/>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Types of ducks</a:t>
            </a:r>
          </a:p>
        </p:txBody>
      </p:sp>
      <p:sp>
        <p:nvSpPr>
          <p:cNvPr id="212" name="Shape 212"/>
          <p:cNvSpPr txBox="1">
            <a:spLocks noGrp="1"/>
          </p:cNvSpPr>
          <p:nvPr>
            <p:ph type="body" idx="1"/>
          </p:nvPr>
        </p:nvSpPr>
        <p:spPr>
          <a:xfrm>
            <a:off x="274319" y="2801035"/>
            <a:ext cx="8663939" cy="3851223"/>
          </a:xfrm>
          <a:prstGeom prst="rect">
            <a:avLst/>
          </a:prstGeom>
        </p:spPr>
        <p:txBody>
          <a:bodyPr lIns="38100" tIns="38100" rIns="38100" bIns="38100" anchor="t" anchorCtr="0">
            <a:noAutofit/>
          </a:bodyPr>
          <a:lstStyle/>
          <a:p>
            <a:r>
              <a:rPr lang="en" sz="6000" dirty="0">
                <a:solidFill>
                  <a:srgbClr val="0E72A4"/>
                </a:solidFill>
                <a:latin typeface="Ubuntu"/>
                <a:ea typeface="Ubuntu"/>
                <a:cs typeface="Ubuntu"/>
                <a:sym typeface="Ubuntu"/>
              </a:rPr>
              <a:t>standard types: </a:t>
            </a:r>
            <a:endParaRPr lang="en-US" sz="6000" dirty="0">
              <a:solidFill>
                <a:srgbClr val="0E72A4"/>
              </a:solidFill>
              <a:latin typeface="Ubuntu"/>
              <a:ea typeface="Ubuntu"/>
              <a:cs typeface="Ubuntu"/>
              <a:sym typeface="Ubuntu"/>
            </a:endParaRPr>
          </a:p>
          <a:p>
            <a:pPr algn="r"/>
            <a:r>
              <a:rPr lang="en" sz="6000" dirty="0">
                <a:solidFill>
                  <a:srgbClr val="D20035"/>
                </a:solidFill>
                <a:latin typeface="Ubuntu"/>
                <a:ea typeface="Ubuntu"/>
                <a:cs typeface="Ubuntu"/>
                <a:sym typeface="Ubuntu"/>
              </a:rPr>
              <a:t>numbers &amp; letters</a:t>
            </a:r>
            <a:endParaRPr lang="en" sz="6000" dirty="0">
              <a:solidFill>
                <a:srgbClr val="D20035"/>
              </a:solidFill>
              <a:sym typeface="Open Sans"/>
            </a:endParaRPr>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US" sz="6800" dirty="0">
                <a:solidFill>
                  <a:srgbClr val="FF0000"/>
                </a:solidFill>
                <a:latin typeface="Yanone Kaffeesatz Bold"/>
                <a:ea typeface="Ubuntu"/>
                <a:cs typeface="Yanone Kaffeesatz Bold"/>
                <a:sym typeface="Ubuntu"/>
              </a:rPr>
              <a:t>Numbers &amp; Letters</a:t>
            </a:r>
            <a:endParaRPr lang="en" sz="6800" dirty="0">
              <a:solidFill>
                <a:srgbClr val="FF0000"/>
              </a:solidFill>
              <a:latin typeface="Yanone Kaffeesatz Bold"/>
              <a:ea typeface="Ubuntu"/>
              <a:cs typeface="Yanone Kaffeesatz Bold"/>
              <a:sym typeface="Ubuntu"/>
            </a:endParaRPr>
          </a:p>
        </p:txBody>
      </p:sp>
      <p:sp>
        <p:nvSpPr>
          <p:cNvPr id="212" name="Shape 212"/>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200" b="1" dirty="0">
                <a:solidFill>
                  <a:srgbClr val="000000"/>
                </a:solidFill>
                <a:latin typeface="Open Sans"/>
                <a:ea typeface="Open Sans"/>
                <a:cs typeface="Open Sans"/>
                <a:sym typeface="Open Sans"/>
              </a:rPr>
              <a:t>integers:</a:t>
            </a:r>
          </a:p>
          <a:p>
            <a:pPr rtl="0">
              <a:lnSpc>
                <a:spcPct val="100000"/>
              </a:lnSpc>
              <a:spcBef>
                <a:spcPts val="0"/>
              </a:spcBef>
              <a:buNone/>
            </a:pPr>
            <a:r>
              <a:rPr lang="en" sz="2200" dirty="0">
                <a:solidFill>
                  <a:srgbClr val="0E72A4"/>
                </a:solidFill>
                <a:latin typeface="Menlo Regular"/>
                <a:ea typeface="Open Sans"/>
                <a:cs typeface="Menlo Regular"/>
                <a:sym typeface="Open Sans"/>
              </a:rPr>
              <a:t>4, 1040, -55, 9999</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floating-point numbers:</a:t>
            </a:r>
          </a:p>
          <a:p>
            <a:pPr rtl="0">
              <a:lnSpc>
                <a:spcPct val="100000"/>
              </a:lnSpc>
              <a:spcBef>
                <a:spcPts val="0"/>
              </a:spcBef>
              <a:buNone/>
            </a:pPr>
            <a:r>
              <a:rPr lang="en" sz="2200" dirty="0">
                <a:solidFill>
                  <a:srgbClr val="0E72A4"/>
                </a:solidFill>
                <a:latin typeface="Menlo Regular"/>
                <a:cs typeface="Menlo Regular"/>
                <a:sym typeface="Open Sans"/>
              </a:rPr>
              <a:t>1.1, 0.444, 9999.0001, -3.33</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text (strings):</a:t>
            </a:r>
          </a:p>
          <a:p>
            <a:pPr rtl="0">
              <a:lnSpc>
                <a:spcPct val="100000"/>
              </a:lnSpc>
              <a:spcBef>
                <a:spcPts val="0"/>
              </a:spcBef>
              <a:buNone/>
            </a:pPr>
            <a:r>
              <a:rPr lang="en" sz="2200" dirty="0">
                <a:solidFill>
                  <a:srgbClr val="0E72A4"/>
                </a:solidFill>
                <a:latin typeface="Menlo Regular"/>
                <a:cs typeface="Menlo Regular"/>
                <a:sym typeface="Open Sans"/>
              </a:rPr>
              <a:t>"a", 'cat', "The quick brown fox jumped over the lazy dogs.", '8 keys', '7'</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boolean (yes or no?):</a:t>
            </a:r>
          </a:p>
          <a:p>
            <a:r>
              <a:rPr lang="en" sz="2200" dirty="0">
                <a:solidFill>
                  <a:srgbClr val="0E72A4"/>
                </a:solidFill>
                <a:latin typeface="Menlo Regular"/>
                <a:cs typeface="Menlo Regular"/>
                <a:sym typeface="Open Sans"/>
              </a:rPr>
              <a:t>True, False, 0, 1</a:t>
            </a:r>
          </a:p>
        </p:txBody>
      </p:sp>
      <p:pic>
        <p:nvPicPr>
          <p:cNvPr id="213" name="Shape 213"/>
          <p:cNvPicPr preferRelativeResize="0"/>
          <p:nvPr/>
        </p:nvPicPr>
        <p:blipFill>
          <a:blip r:embed="rId3">
            <a:alphaModFix/>
          </a:blip>
          <a:stretch>
            <a:fillRect/>
          </a:stretch>
        </p:blipFill>
        <p:spPr>
          <a:xfrm>
            <a:off x="7621316" y="4892669"/>
            <a:ext cx="1440700" cy="1844795"/>
          </a:xfrm>
          <a:prstGeom prst="rect">
            <a:avLst/>
          </a:prstGeom>
          <a:noFill/>
          <a:ln>
            <a:noFill/>
          </a:ln>
        </p:spPr>
      </p:pic>
    </p:spTree>
    <p:extLst>
      <p:ext uri="{BB962C8B-B14F-4D97-AF65-F5344CB8AC3E}">
        <p14:creationId xmlns:p14="http://schemas.microsoft.com/office/powerpoint/2010/main" val="3999692155"/>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724475" y="324850"/>
            <a:ext cx="7566600" cy="1165799"/>
          </a:xfrm>
          <a:prstGeom prst="rect">
            <a:avLst/>
          </a:prstGeom>
        </p:spPr>
        <p:txBody>
          <a:bodyPr lIns="38100" tIns="38100" rIns="38100" bIns="38100" anchor="t" anchorCtr="0">
            <a:noAutofit/>
          </a:bodyPr>
          <a:lstStyle/>
          <a:p>
            <a:pPr algn="ctr" rtl="0">
              <a:lnSpc>
                <a:spcPct val="100000"/>
              </a:lnSpc>
              <a:spcBef>
                <a:spcPts val="0"/>
              </a:spcBef>
              <a:buNone/>
            </a:pPr>
            <a:r>
              <a:rPr lang="en" sz="4800">
                <a:solidFill>
                  <a:srgbClr val="000000"/>
                </a:solidFill>
                <a:latin typeface="Ubuntu"/>
                <a:ea typeface="Ubuntu"/>
                <a:cs typeface="Ubuntu"/>
                <a:sym typeface="Ubuntu"/>
              </a:rPr>
              <a:t>What does </a:t>
            </a:r>
            <a:r>
              <a:rPr lang="en">
                <a:latin typeface="Ubuntu"/>
                <a:ea typeface="Ubuntu"/>
                <a:cs typeface="Ubuntu"/>
                <a:sym typeface="Ubuntu"/>
              </a:rPr>
              <a:t>it</a:t>
            </a:r>
            <a:r>
              <a:rPr lang="en" sz="4800">
                <a:solidFill>
                  <a:srgbClr val="000000"/>
                </a:solidFill>
                <a:latin typeface="Ubuntu"/>
                <a:ea typeface="Ubuntu"/>
                <a:cs typeface="Ubuntu"/>
                <a:sym typeface="Ubuntu"/>
              </a:rPr>
              <a:t> mean?</a:t>
            </a:r>
          </a:p>
        </p:txBody>
      </p:sp>
      <p:pic>
        <p:nvPicPr>
          <p:cNvPr id="44" name="Shape 44"/>
          <p:cNvPicPr preferRelativeResize="0"/>
          <p:nvPr/>
        </p:nvPicPr>
        <p:blipFill>
          <a:blip r:embed="rId3">
            <a:alphaModFix/>
          </a:blip>
          <a:stretch>
            <a:fillRect/>
          </a:stretch>
        </p:blipFill>
        <p:spPr>
          <a:xfrm>
            <a:off x="1103952" y="113597"/>
            <a:ext cx="6646878" cy="664172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74319" y="274319"/>
            <a:ext cx="8595359" cy="995786"/>
          </a:xfrm>
          <a:prstGeom prst="rect">
            <a:avLst/>
          </a:prstGeom>
        </p:spPr>
        <p:txBody>
          <a:bodyPr lIns="91425" tIns="91425" rIns="91425" bIns="91425" anchor="b" anchorCtr="0">
            <a:noAutofit/>
          </a:bodyPr>
          <a:lstStyle/>
          <a:p>
            <a:pPr>
              <a:spcBef>
                <a:spcPts val="0"/>
              </a:spcBef>
              <a:buNone/>
            </a:pPr>
            <a:r>
              <a:rPr lang="en" sz="6800" dirty="0">
                <a:solidFill>
                  <a:srgbClr val="FF0000"/>
                </a:solidFill>
                <a:latin typeface="Yanone Kaffeesatz Bold"/>
                <a:ea typeface="Ubuntu"/>
                <a:cs typeface="Yanone Kaffeesatz Bold"/>
                <a:sym typeface="Ubuntu"/>
              </a:rPr>
              <a:t>Strings</a:t>
            </a:r>
          </a:p>
        </p:txBody>
      </p:sp>
      <p:sp>
        <p:nvSpPr>
          <p:cNvPr id="219" name="Shape 219"/>
          <p:cNvSpPr txBox="1">
            <a:spLocks noGrp="1"/>
          </p:cNvSpPr>
          <p:nvPr>
            <p:ph type="body" idx="1"/>
          </p:nvPr>
        </p:nvSpPr>
        <p:spPr>
          <a:xfrm>
            <a:off x="274319" y="1493519"/>
            <a:ext cx="8595359" cy="4937760"/>
          </a:xfrm>
          <a:prstGeom prst="rect">
            <a:avLst/>
          </a:prstGeom>
        </p:spPr>
        <p:txBody>
          <a:bodyPr lIns="91425" tIns="91425" rIns="91425" bIns="91425" anchor="t" anchorCtr="0">
            <a:noAutofit/>
          </a:bodyPr>
          <a:lstStyle/>
          <a:p>
            <a:pPr lvl="0" rtl="0">
              <a:spcBef>
                <a:spcPts val="0"/>
              </a:spcBef>
              <a:buNone/>
            </a:pPr>
            <a:r>
              <a:rPr lang="en" sz="2300" dirty="0"/>
              <a:t>Strings are text; it must be wrapped in a </a:t>
            </a:r>
            <a:r>
              <a:rPr lang="en" sz="2300" b="1" dirty="0"/>
              <a:t>matched pair of quotation</a:t>
            </a:r>
            <a:r>
              <a:rPr lang="en" sz="2300" dirty="0"/>
              <a:t> marks.</a:t>
            </a:r>
          </a:p>
          <a:p>
            <a:pPr lvl="0" rtl="0">
              <a:spcBef>
                <a:spcPts val="0"/>
              </a:spcBef>
              <a:buNone/>
            </a:pPr>
            <a:endParaRPr sz="2300" dirty="0"/>
          </a:p>
          <a:p>
            <a:pPr lvl="0" rtl="0">
              <a:spcBef>
                <a:spcPts val="0"/>
              </a:spcBef>
              <a:buNone/>
            </a:pPr>
            <a:r>
              <a:rPr lang="en" sz="2300" dirty="0">
                <a:solidFill>
                  <a:schemeClr val="tx1"/>
                </a:solidFill>
                <a:latin typeface="Menlo Regular"/>
                <a:ea typeface="Courier New"/>
                <a:cs typeface="Menlo Regular"/>
                <a:sym typeface="Courier New"/>
              </a:rPr>
              <a:t>$ python3</a:t>
            </a: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'Single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Single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"Double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Double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"Start and end have to match'</a:t>
            </a:r>
          </a:p>
          <a:p>
            <a:pPr>
              <a:spcBef>
                <a:spcPts val="0"/>
              </a:spcBef>
              <a:buNone/>
            </a:pPr>
            <a:r>
              <a:rPr lang="en" sz="2300" dirty="0">
                <a:latin typeface="Menlo Regular"/>
                <a:ea typeface="Courier New"/>
                <a:cs typeface="Menlo Regular"/>
                <a:sym typeface="Courier New"/>
              </a:rPr>
              <a:t>   File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&lt;stdin&gt;”, line 1</a:t>
            </a:r>
          </a:p>
          <a:p>
            <a:pPr>
              <a:spcBef>
                <a:spcPts val="0"/>
              </a:spcBef>
              <a:buNone/>
            </a:pPr>
            <a:r>
              <a:rPr lang="en" sz="2300" dirty="0">
                <a:latin typeface="Menlo Regular"/>
                <a:ea typeface="Courier New"/>
                <a:cs typeface="Menlo Regular"/>
                <a:sym typeface="Courier New"/>
              </a:rPr>
              <a:t>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Start and end have to match</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a:spcBef>
                <a:spcPts val="0"/>
              </a:spcBef>
              <a:buNone/>
            </a:pPr>
            <a:r>
              <a:rPr lang="en" sz="2300" dirty="0">
                <a:latin typeface="Menlo Regular"/>
                <a:ea typeface="Courier New"/>
                <a:cs typeface="Menlo Regular"/>
                <a:sym typeface="Courier New"/>
              </a:rPr>
              <a:t>					   ^</a:t>
            </a:r>
          </a:p>
          <a:p>
            <a:pPr>
              <a:spcBef>
                <a:spcPts val="0"/>
              </a:spcBef>
              <a:buNone/>
            </a:pPr>
            <a:r>
              <a:rPr lang="en" sz="2300" dirty="0">
                <a:latin typeface="Menlo Regular"/>
                <a:ea typeface="Courier New"/>
                <a:cs typeface="Menlo Regular"/>
                <a:sym typeface="Courier New"/>
              </a:rPr>
              <a:t>SyntaxError: EOL while scanning string literal</a:t>
            </a:r>
          </a:p>
        </p:txBody>
      </p:sp>
    </p:spTree>
  </p:cSld>
  <p:clrMapOvr>
    <a:overrideClrMapping bg1="lt1" tx1="dk1" bg2="dk2" tx2="lt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 sz="3600" dirty="0"/>
              <a:t>Create variables named </a:t>
            </a:r>
            <a:r>
              <a:rPr lang="en" sz="3600" dirty="0">
                <a:solidFill>
                  <a:srgbClr val="0E72A4"/>
                </a:solidFill>
                <a:latin typeface="Menlo Regular"/>
                <a:ea typeface="Courier New"/>
                <a:cs typeface="Menlo Regular"/>
                <a:sym typeface="Courier New"/>
              </a:rPr>
              <a:t>first_name</a:t>
            </a:r>
            <a:r>
              <a:rPr lang="en" sz="3600" dirty="0"/>
              <a:t>, </a:t>
            </a:r>
            <a:r>
              <a:rPr lang="en" sz="3600" dirty="0">
                <a:solidFill>
                  <a:srgbClr val="0E72A4"/>
                </a:solidFill>
                <a:latin typeface="Menlo Regular"/>
                <a:ea typeface="Courier New"/>
                <a:cs typeface="Menlo Regular"/>
                <a:sym typeface="Courier New"/>
              </a:rPr>
              <a:t>last_name</a:t>
            </a:r>
            <a:r>
              <a:rPr lang="en" sz="3600" dirty="0"/>
              <a:t>, and </a:t>
            </a:r>
            <a:r>
              <a:rPr lang="en" sz="3600" dirty="0">
                <a:solidFill>
                  <a:srgbClr val="0E72A4"/>
                </a:solidFill>
                <a:latin typeface="Menlo Regular"/>
                <a:ea typeface="Courier New"/>
                <a:cs typeface="Menlo Regular"/>
                <a:sym typeface="Courier New"/>
              </a:rPr>
              <a:t>favorite_color</a:t>
            </a:r>
          </a:p>
          <a:p>
            <a:pPr marL="38100" lvl="0" rtl="0">
              <a:lnSpc>
                <a:spcPct val="140000"/>
              </a:lnSpc>
              <a:spcBef>
                <a:spcPts val="0"/>
              </a:spcBef>
              <a:buClr>
                <a:schemeClr val="dk1"/>
              </a:buClr>
              <a:buSzPct val="100000"/>
              <a:buNone/>
            </a:pPr>
            <a:r>
              <a:rPr lang="en" sz="3600" dirty="0"/>
              <a:t>Assign </a:t>
            </a:r>
            <a:r>
              <a:rPr lang="en-US" sz="3600" dirty="0"/>
              <a:t>string values to </a:t>
            </a:r>
            <a:r>
              <a:rPr lang="en" sz="3600" dirty="0"/>
              <a:t>the variables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419" y="4051007"/>
            <a:ext cx="5644850" cy="2603390"/>
          </a:xfrm>
          <a:prstGeom prst="rect">
            <a:avLst/>
          </a:prstGeom>
        </p:spPr>
      </p:pic>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74636"/>
            <a:ext cx="8229600" cy="1244953"/>
          </a:xfrm>
          <a:prstGeom prst="rect">
            <a:avLst/>
          </a:prstGeom>
        </p:spPr>
        <p:txBody>
          <a:bodyPr lIns="91425" tIns="91425" rIns="91425" bIns="91425" anchor="b" anchorCtr="0">
            <a:noAutofit/>
          </a:bodyPr>
          <a:lstStyle/>
          <a:p>
            <a:pPr>
              <a:spcBef>
                <a:spcPts val="0"/>
              </a:spcBef>
              <a:buNone/>
            </a:pPr>
            <a:r>
              <a:rPr lang="en-US" sz="5500" dirty="0">
                <a:solidFill>
                  <a:srgbClr val="FF0000"/>
                </a:solidFill>
                <a:latin typeface="Yanone Kaffeesatz Bold"/>
                <a:cs typeface="Yanone Kaffeesatz Bold"/>
              </a:rPr>
              <a:t>Running Python</a:t>
            </a:r>
            <a:endParaRPr lang="en" sz="5500" dirty="0">
              <a:solidFill>
                <a:srgbClr val="FF0000"/>
              </a:solidFill>
              <a:latin typeface="Yanone Kaffeesatz Bold"/>
              <a:cs typeface="Yanone Kaffeesatz Bold"/>
            </a:endParaRPr>
          </a:p>
        </p:txBody>
      </p:sp>
      <p:sp>
        <p:nvSpPr>
          <p:cNvPr id="154" name="Shape 15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There are different ways to run code through</a:t>
            </a:r>
            <a:r>
              <a:rPr lang="en-US" dirty="0"/>
              <a:t> Python</a:t>
            </a:r>
          </a:p>
          <a:p>
            <a:pPr marL="457200" lvl="0" indent="-419100" rtl="0">
              <a:spcBef>
                <a:spcPts val="0"/>
              </a:spcBef>
              <a:buClr>
                <a:schemeClr val="dk1"/>
              </a:buClr>
              <a:buSzPct val="100000"/>
              <a:buFont typeface="Arial"/>
              <a:buChar char="●"/>
            </a:pPr>
            <a:r>
              <a:rPr lang="en-US" dirty="0">
                <a:latin typeface="Open Sans"/>
                <a:ea typeface="Open Sans"/>
                <a:cs typeface="Open Sans"/>
              </a:rPr>
              <a:t>So far we used the</a:t>
            </a:r>
            <a:r>
              <a:rPr lang="en" dirty="0">
                <a:latin typeface="Open Sans"/>
                <a:ea typeface="Open Sans"/>
                <a:cs typeface="Open Sans"/>
              </a:rPr>
              <a:t> </a:t>
            </a:r>
            <a:r>
              <a:rPr lang="en-US" dirty="0">
                <a:latin typeface="Open Sans"/>
                <a:ea typeface="Open Sans"/>
                <a:cs typeface="Open Sans"/>
              </a:rPr>
              <a:t>Python interpreter</a:t>
            </a:r>
          </a:p>
          <a:p>
            <a:pPr marL="914400" lvl="1" indent="-381000">
              <a:buSzPct val="80000"/>
            </a:pPr>
            <a:r>
              <a:rPr lang="en-US" dirty="0">
                <a:latin typeface="Open Sans"/>
                <a:ea typeface="Open Sans"/>
                <a:cs typeface="Open Sans"/>
              </a:rPr>
              <a:t>+  it's quick! Allows us to step through large problems step by</a:t>
            </a:r>
          </a:p>
          <a:p>
            <a:pPr marL="914400" lvl="1" indent="-381000">
              <a:buSzPct val="80000"/>
            </a:pPr>
            <a:r>
              <a:rPr lang="en-US" dirty="0">
                <a:latin typeface="Open Sans"/>
                <a:ea typeface="Open Sans"/>
                <a:cs typeface="Open Sans"/>
              </a:rPr>
              <a:t>- no way to save your variables, classes, etc. Requires you to go through step by step.</a:t>
            </a:r>
          </a:p>
        </p:txBody>
      </p:sp>
    </p:spTree>
    <p:extLst>
      <p:ext uri="{BB962C8B-B14F-4D97-AF65-F5344CB8AC3E}">
        <p14:creationId xmlns:p14="http://schemas.microsoft.com/office/powerpoint/2010/main" val="3212145987"/>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 sz="8800" dirty="0">
                <a:solidFill>
                  <a:srgbClr val="FF0000"/>
                </a:solidFill>
                <a:latin typeface="Yanone Kaffeesatz Bold"/>
                <a:cs typeface="Yanone Kaffeesatz Bold"/>
              </a:rPr>
              <a:t>Running code</a:t>
            </a: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Why use a file? What's different from </a:t>
            </a:r>
            <a:r>
              <a:rPr lang="en-US" dirty="0"/>
              <a:t>running in the python interpreter</a:t>
            </a:r>
            <a:r>
              <a:rPr lang="en" dirty="0"/>
              <a:t>?</a:t>
            </a:r>
            <a:endParaRPr lang="en-US" dirty="0"/>
          </a:p>
          <a:p>
            <a:pPr marL="457200" lvl="0" indent="-419100" rtl="0">
              <a:lnSpc>
                <a:spcPct val="120000"/>
              </a:lnSpc>
              <a:spcBef>
                <a:spcPts val="0"/>
              </a:spcBef>
              <a:buClr>
                <a:schemeClr val="dk1"/>
              </a:buClr>
              <a:buSzPct val="100000"/>
              <a:buFont typeface="Arial"/>
              <a:buChar char="●"/>
            </a:pPr>
            <a:r>
              <a:rPr lang="en-US" dirty="0"/>
              <a:t>Answer: you can save your progress and build up complicated projects. </a:t>
            </a:r>
            <a:endParaRPr lang="en" dirty="0"/>
          </a:p>
          <a:p>
            <a:pPr marL="457200" lvl="0" indent="-419100">
              <a:lnSpc>
                <a:spcPct val="120000"/>
              </a:lnSpc>
            </a:pPr>
            <a:r>
              <a:rPr lang="en" b="1" dirty="0"/>
              <a:t>Note</a:t>
            </a:r>
            <a:r>
              <a:rPr lang="en" dirty="0"/>
              <a:t>: the directory your terminal is currently in is your </a:t>
            </a:r>
            <a:r>
              <a:rPr lang="en" b="1" i="1" dirty="0">
                <a:solidFill>
                  <a:srgbClr val="666666"/>
                </a:solidFill>
              </a:rPr>
              <a:t>working directory</a:t>
            </a:r>
            <a:r>
              <a:rPr lang="en-US" b="1" i="1" dirty="0">
                <a:solidFill>
                  <a:srgbClr val="666666"/>
                </a:solidFill>
              </a:rPr>
              <a:t>. </a:t>
            </a:r>
            <a:r>
              <a:rPr lang="en-US" dirty="0"/>
              <a:t>You have to know where you are.</a:t>
            </a:r>
            <a:endParaRPr lang="en" b="1" i="1" dirty="0">
              <a:solidFill>
                <a:srgbClr val="666666"/>
              </a:solidFill>
            </a:endParaRPr>
          </a:p>
        </p:txBody>
      </p:sp>
    </p:spTree>
    <p:extLst>
      <p:ext uri="{BB962C8B-B14F-4D97-AF65-F5344CB8AC3E}">
        <p14:creationId xmlns:p14="http://schemas.microsoft.com/office/powerpoint/2010/main" val="3105686976"/>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US" sz="8800" dirty="0">
                <a:solidFill>
                  <a:srgbClr val="FF0000"/>
                </a:solidFill>
                <a:latin typeface="Yanone Kaffeesatz Bold"/>
                <a:cs typeface="Yanone Kaffeesatz Bold"/>
              </a:rPr>
              <a:t>In Practice</a:t>
            </a:r>
            <a:endParaRPr lang="en" sz="8800" dirty="0">
              <a:solidFill>
                <a:srgbClr val="FF0000"/>
              </a:solidFill>
              <a:latin typeface="Yanone Kaffeesatz Bold"/>
              <a:cs typeface="Yanone Kaffeesatz Bold"/>
            </a:endParaRP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You will very often switch back and forth between the interpreter and a persistent Python file.</a:t>
            </a:r>
          </a:p>
          <a:p>
            <a:pPr marL="457200" lvl="0" indent="-419100" rtl="0">
              <a:lnSpc>
                <a:spcPct val="120000"/>
              </a:lnSpc>
              <a:spcBef>
                <a:spcPts val="0"/>
              </a:spcBef>
              <a:buClr>
                <a:schemeClr val="dk1"/>
              </a:buClr>
              <a:buSzPct val="100000"/>
              <a:buFont typeface="Arial"/>
              <a:buChar char="●"/>
            </a:pPr>
            <a:r>
              <a:rPr lang="en-US" dirty="0"/>
              <a:t>This allows you to test while also building on your progress as you go.</a:t>
            </a:r>
          </a:p>
        </p:txBody>
      </p:sp>
    </p:spTree>
    <p:extLst>
      <p:ext uri="{BB962C8B-B14F-4D97-AF65-F5344CB8AC3E}">
        <p14:creationId xmlns:p14="http://schemas.microsoft.com/office/powerpoint/2010/main" val="179622152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ctrTitle"/>
          </p:nvPr>
        </p:nvSpPr>
        <p:spPr>
          <a:xfrm>
            <a:off x="588264" y="3216515"/>
            <a:ext cx="7772400" cy="3050520"/>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Your Own Command Line Program</a:t>
            </a:r>
          </a:p>
        </p:txBody>
      </p:sp>
    </p:spTree>
    <p:extLst>
      <p:ext uri="{BB962C8B-B14F-4D97-AF65-F5344CB8AC3E}">
        <p14:creationId xmlns:p14="http://schemas.microsoft.com/office/powerpoint/2010/main" val="3597361162"/>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Create a file name</a:t>
            </a:r>
            <a:r>
              <a:rPr lang="en-US" dirty="0"/>
              <a:t>d</a:t>
            </a:r>
            <a:r>
              <a:rPr lang="en" dirty="0"/>
              <a:t> </a:t>
            </a:r>
            <a:r>
              <a:rPr lang="en" dirty="0">
                <a:solidFill>
                  <a:srgbClr val="0B5C92"/>
                </a:solidFill>
                <a:latin typeface="Menlo Regular"/>
                <a:ea typeface="Menlo Regular"/>
                <a:cs typeface="Menlo Regular"/>
                <a:sym typeface="Courier New"/>
              </a:rPr>
              <a:t>hello.py</a:t>
            </a:r>
            <a:r>
              <a:rPr lang="en" dirty="0"/>
              <a:t> and </a:t>
            </a:r>
            <a:r>
              <a:rPr lang="en-US" dirty="0"/>
              <a:t>add </a:t>
            </a:r>
            <a:r>
              <a:rPr lang="en" dirty="0"/>
              <a:t>the following code</a:t>
            </a:r>
            <a:r>
              <a:rPr lang="en-US" dirty="0"/>
              <a:t> to it using a text editor (Atom).</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a:t>
            </a:r>
            <a:r>
              <a:rPr lang="en" dirty="0">
                <a:solidFill>
                  <a:srgbClr val="771100"/>
                </a:solidFill>
                <a:latin typeface="Menlo Regular"/>
                <a:ea typeface="Menlo Regular"/>
                <a:cs typeface="Menlo Regular"/>
                <a:sym typeface="Courier New"/>
              </a:rPr>
              <a:t>rint("</a:t>
            </a:r>
            <a:r>
              <a:rPr lang="en" dirty="0">
                <a:solidFill>
                  <a:srgbClr val="DD2200"/>
                </a:solidFill>
                <a:latin typeface="Menlo Regular"/>
                <a:ea typeface="Menlo Regular"/>
                <a:cs typeface="Menlo Regular"/>
                <a:sym typeface="Courier New"/>
              </a:rPr>
              <a:t>Hello, World!</a:t>
            </a:r>
            <a:r>
              <a:rPr lang="en" dirty="0">
                <a:solidFill>
                  <a:srgbClr val="771100"/>
                </a:solidFill>
                <a:latin typeface="Menlo Regular"/>
                <a:ea typeface="Menlo Regular"/>
                <a:cs typeface="Menlo Regular"/>
                <a:sym typeface="Courier New"/>
              </a:rPr>
              <a:t>“)</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run it</a:t>
            </a:r>
            <a:r>
              <a:rPr lang="en-US" dirty="0">
                <a:solidFill>
                  <a:srgbClr val="000000"/>
                </a:solidFill>
              </a:rPr>
              <a:t> (keep in mind you have to quit the Python interpreter to run this in the good old command line way)</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2498748420"/>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Test out another line of code in the interpreter.</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print("Hi it's me again!")</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a:t>
            </a:r>
            <a:r>
              <a:rPr lang="en-US" dirty="0">
                <a:solidFill>
                  <a:srgbClr val="000000"/>
                </a:solidFill>
              </a:rPr>
              <a:t>add that line to your Python file. Save and run.</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1152507955"/>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dirty="0"/>
              <a:t>The Python interpreter is its own world.</a:t>
            </a:r>
          </a:p>
          <a:p>
            <a:pPr marL="457200" indent="-457200"/>
            <a:r>
              <a:rPr lang="en-US" dirty="0"/>
              <a:t>In fact, you can have multiple different tabs open in </a:t>
            </a:r>
            <a:r>
              <a:rPr lang="en-US" dirty="0" err="1"/>
              <a:t>iTerm</a:t>
            </a:r>
            <a:r>
              <a:rPr lang="en-US" dirty="0"/>
              <a:t>, each with their own Python instances running.</a:t>
            </a:r>
          </a:p>
          <a:p>
            <a:pPr marL="457200" indent="-457200"/>
            <a:r>
              <a:rPr lang="en-US" dirty="0"/>
              <a:t>They won't know anything about one another </a:t>
            </a:r>
            <a:r>
              <a:rPr lang="mr-IN" dirty="0"/>
              <a:t>–</a:t>
            </a:r>
            <a:r>
              <a:rPr lang="en-US" dirty="0"/>
              <a:t> variable names and data only exist internal to a Python instance or file.</a:t>
            </a:r>
          </a:p>
          <a:p>
            <a:pPr marL="457200" indent="-457200"/>
            <a:r>
              <a:rPr lang="en-US" dirty="0"/>
              <a:t>So if you run into problems, ask: am I where I need to be? Does Python know what I expect it to know?</a:t>
            </a:r>
          </a:p>
        </p:txBody>
      </p:sp>
    </p:spTree>
    <p:extLst>
      <p:ext uri="{BB962C8B-B14F-4D97-AF65-F5344CB8AC3E}">
        <p14:creationId xmlns:p14="http://schemas.microsoft.com/office/powerpoint/2010/main" val="1159972126"/>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US" sz="6000" dirty="0">
                <a:solidFill>
                  <a:srgbClr val="FF0000"/>
                </a:solidFill>
                <a:latin typeface="Yanone Kaffeesatz Bold"/>
                <a:cs typeface="Yanone Kaffeesatz Bold"/>
                <a:sym typeface="Ubuntu"/>
              </a:rPr>
              <a:t>A note on Filenames</a:t>
            </a:r>
            <a:endParaRPr lang="en" sz="60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sz="2300" dirty="0"/>
              <a:t>You can't name a file just anything</a:t>
            </a:r>
          </a:p>
          <a:p>
            <a:pPr marL="457200" indent="-457200"/>
            <a:r>
              <a:rPr lang="en-US" sz="2300" dirty="0"/>
              <a:t>"Python" is a collection of files itself, and these files have their own names on your computer.</a:t>
            </a:r>
          </a:p>
          <a:p>
            <a:pPr marL="457200" indent="-457200"/>
            <a:r>
              <a:rPr lang="en-US" sz="2300" dirty="0"/>
              <a:t>These files have names, and they're often for common things. Like numbers. Numbers as a concept are defined in a file called numbers.py </a:t>
            </a:r>
          </a:p>
          <a:p>
            <a:pPr marL="457200" indent="-457200"/>
            <a:r>
              <a:rPr lang="en-US" sz="2300" dirty="0"/>
              <a:t>If you make your own file called numbers.py, depending on how you run Python, it might try to import your numbers.py rather than its own, meaning it would forget what numbers are. And you'll get weird errors.</a:t>
            </a:r>
          </a:p>
          <a:p>
            <a:pPr marL="457200" indent="-457200"/>
            <a:r>
              <a:rPr lang="en-US" sz="2300" dirty="0"/>
              <a:t>The important lesson here is don't name your python files stuff that is likely to already exist. Things like numbers.py, math.py, random.py, string.py, etc. Try to be more explicit about what your filenames are.</a:t>
            </a:r>
          </a:p>
        </p:txBody>
      </p:sp>
    </p:spTree>
    <p:extLst>
      <p:ext uri="{BB962C8B-B14F-4D97-AF65-F5344CB8AC3E}">
        <p14:creationId xmlns:p14="http://schemas.microsoft.com/office/powerpoint/2010/main" val="3793580803"/>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dirty="0">
                <a:solidFill>
                  <a:srgbClr val="FF0000"/>
                </a:solidFill>
                <a:latin typeface="Yanone Kaffeesatz Bold"/>
                <a:cs typeface="Yanone Kaffeesatz Bold"/>
              </a:rPr>
              <a:t>Why Program?</a:t>
            </a:r>
          </a:p>
        </p:txBody>
      </p:sp>
      <p:sp>
        <p:nvSpPr>
          <p:cNvPr id="50" name="Shape 50"/>
          <p:cNvSpPr txBox="1">
            <a:spLocks noGrp="1"/>
          </p:cNvSpPr>
          <p:nvPr>
            <p:ph type="body" idx="1"/>
          </p:nvPr>
        </p:nvSpPr>
        <p:spPr>
          <a:xfrm>
            <a:off x="457200" y="1600200"/>
            <a:ext cx="4737900" cy="4967700"/>
          </a:xfrm>
          <a:prstGeom prst="rect">
            <a:avLst/>
          </a:prstGeom>
        </p:spPr>
        <p:txBody>
          <a:bodyPr lIns="91425" tIns="91425" rIns="91425" bIns="91425" anchor="t" anchorCtr="0">
            <a:noAutofit/>
          </a:bodyPr>
          <a:lstStyle/>
          <a:p>
            <a:pPr marL="444500" lvl="0" indent="-298450" rtl="0">
              <a:lnSpc>
                <a:spcPct val="115000"/>
              </a:lnSpc>
              <a:spcBef>
                <a:spcPts val="0"/>
              </a:spcBef>
              <a:buClr>
                <a:srgbClr val="000000"/>
              </a:buClr>
              <a:buSzPct val="45833"/>
              <a:buFont typeface="Arial"/>
              <a:buChar char="●"/>
            </a:pPr>
            <a:r>
              <a:rPr lang="en" sz="2400" dirty="0">
                <a:solidFill>
                  <a:srgbClr val="000000"/>
                </a:solidFill>
              </a:rPr>
              <a:t>Applications come from the needs of the present: </a:t>
            </a:r>
            <a:r>
              <a:rPr lang="en" sz="2400" i="1" dirty="0">
                <a:solidFill>
                  <a:srgbClr val="000000"/>
                </a:solidFill>
              </a:rPr>
              <a:t>your needs</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﻿Effectively articulating needs is the first step</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Express complex logic and perform computation</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Do things that would take a human a long time to do </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counting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comparing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repeating</a:t>
            </a:r>
          </a:p>
        </p:txBody>
      </p:sp>
      <p:pic>
        <p:nvPicPr>
          <p:cNvPr id="51" name="Shape 51"/>
          <p:cNvPicPr preferRelativeResize="0"/>
          <p:nvPr/>
        </p:nvPicPr>
        <p:blipFill>
          <a:blip r:embed="rId3">
            <a:alphaModFix/>
          </a:blip>
          <a:stretch>
            <a:fillRect/>
          </a:stretch>
        </p:blipFill>
        <p:spPr>
          <a:xfrm>
            <a:off x="5554132" y="1600200"/>
            <a:ext cx="3132668" cy="313073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dirty="0"/>
              <a:t>Add your new Python program to your </a:t>
            </a:r>
            <a:r>
              <a:rPr lang="en-US" dirty="0" err="1"/>
              <a:t>GitHub</a:t>
            </a:r>
            <a:r>
              <a:rPr lang="en-US" dirty="0"/>
              <a:t> portfolio!</a:t>
            </a:r>
          </a:p>
          <a:p>
            <a:pPr marL="38100" lvl="0" rtl="0">
              <a:lnSpc>
                <a:spcPct val="140000"/>
              </a:lnSpc>
              <a:spcBef>
                <a:spcPts val="0"/>
              </a:spcBef>
              <a:buClr>
                <a:schemeClr val="dk1"/>
              </a:buClr>
              <a:buSzPct val="100000"/>
              <a:buNone/>
            </a:pPr>
            <a:r>
              <a:rPr lang="en-US" dirty="0"/>
              <a:t>1. </a:t>
            </a:r>
            <a:r>
              <a:rPr lang="en-US" dirty="0" err="1"/>
              <a:t>git</a:t>
            </a:r>
            <a:r>
              <a:rPr lang="en-US" dirty="0"/>
              <a:t> add filename</a:t>
            </a:r>
          </a:p>
          <a:p>
            <a:pPr marL="38100" lvl="0" rtl="0">
              <a:lnSpc>
                <a:spcPct val="140000"/>
              </a:lnSpc>
              <a:spcBef>
                <a:spcPts val="0"/>
              </a:spcBef>
              <a:buClr>
                <a:schemeClr val="dk1"/>
              </a:buClr>
              <a:buSzPct val="100000"/>
              <a:buNone/>
            </a:pPr>
            <a:r>
              <a:rPr lang="en-US" dirty="0"/>
              <a:t>2. </a:t>
            </a:r>
            <a:r>
              <a:rPr lang="en-US" dirty="0" err="1"/>
              <a:t>git</a:t>
            </a:r>
            <a:r>
              <a:rPr lang="en-US" dirty="0"/>
              <a:t> commit -m 'Snazzy message'</a:t>
            </a:r>
          </a:p>
          <a:p>
            <a:pPr marL="38100" lvl="0" rtl="0">
              <a:lnSpc>
                <a:spcPct val="140000"/>
              </a:lnSpc>
              <a:spcBef>
                <a:spcPts val="0"/>
              </a:spcBef>
              <a:buClr>
                <a:schemeClr val="dk1"/>
              </a:buClr>
              <a:buSzPct val="100000"/>
              <a:buNone/>
            </a:pPr>
            <a:r>
              <a:rPr lang="en-US" dirty="0"/>
              <a:t>3. </a:t>
            </a:r>
            <a:r>
              <a:rPr lang="en-US" dirty="0" err="1"/>
              <a:t>git</a:t>
            </a:r>
            <a:r>
              <a:rPr lang="en-US" dirty="0"/>
              <a:t> push</a:t>
            </a:r>
          </a:p>
          <a:p>
            <a:pPr marL="38100" lvl="0" rtl="0">
              <a:lnSpc>
                <a:spcPct val="140000"/>
              </a:lnSpc>
              <a:spcBef>
                <a:spcPts val="0"/>
              </a:spcBef>
              <a:buClr>
                <a:schemeClr val="dk1"/>
              </a:buClr>
              <a:buSzPct val="100000"/>
              <a:buNone/>
            </a:pPr>
            <a:r>
              <a:rPr lang="en-US" dirty="0"/>
              <a:t>4. add the link to your html page.</a:t>
            </a:r>
          </a:p>
          <a:p>
            <a:pPr marL="38100" lvl="0" rtl="0">
              <a:lnSpc>
                <a:spcPct val="140000"/>
              </a:lnSpc>
              <a:spcBef>
                <a:spcPts val="0"/>
              </a:spcBef>
              <a:buClr>
                <a:schemeClr val="dk1"/>
              </a:buClr>
              <a:buSzPct val="100000"/>
              <a:buNone/>
            </a:pPr>
            <a:r>
              <a:rPr lang="en-US" dirty="0"/>
              <a:t>5. repeat the </a:t>
            </a:r>
            <a:r>
              <a:rPr lang="en-US" dirty="0" err="1"/>
              <a:t>git</a:t>
            </a:r>
            <a:r>
              <a:rPr lang="en-US" dirty="0"/>
              <a:t> steps for your </a:t>
            </a:r>
            <a:r>
              <a:rPr lang="en-US" dirty="0" err="1"/>
              <a:t>index.html</a:t>
            </a:r>
            <a:endParaRPr lang="en" dirty="0"/>
          </a:p>
        </p:txBody>
      </p:sp>
    </p:spTree>
    <p:extLst>
      <p:ext uri="{BB962C8B-B14F-4D97-AF65-F5344CB8AC3E}">
        <p14:creationId xmlns:p14="http://schemas.microsoft.com/office/powerpoint/2010/main" val="3771204812"/>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From Now On</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95300" indent="-457200">
              <a:lnSpc>
                <a:spcPct val="140000"/>
              </a:lnSpc>
            </a:pPr>
            <a:r>
              <a:rPr lang="en-US" sz="2500" dirty="0"/>
              <a:t>We will move back and forth b/w the interpreter and Python files. </a:t>
            </a:r>
          </a:p>
          <a:p>
            <a:pPr marL="495300" indent="-457200">
              <a:lnSpc>
                <a:spcPct val="140000"/>
              </a:lnSpc>
            </a:pPr>
            <a:r>
              <a:rPr lang="en-US" sz="2500" dirty="0"/>
              <a:t>Keep in mind that &gt;&gt;&gt; means you're in the interpreter.</a:t>
            </a:r>
          </a:p>
          <a:p>
            <a:pPr marL="495300" indent="-457200">
              <a:lnSpc>
                <a:spcPct val="140000"/>
              </a:lnSpc>
            </a:pPr>
            <a:r>
              <a:rPr lang="en-US" sz="2500" dirty="0"/>
              <a:t>You'll need to switch back and forth between the two. I recommend keeping a Python interpreter open, a command line tab open, and a text editor open where you're writing files.</a:t>
            </a:r>
          </a:p>
          <a:p>
            <a:pPr marL="495300" indent="-457200">
              <a:lnSpc>
                <a:spcPct val="140000"/>
              </a:lnSpc>
            </a:pPr>
            <a:r>
              <a:rPr lang="en-US" sz="2500" dirty="0"/>
              <a:t>Many files are a good thing!</a:t>
            </a:r>
          </a:p>
        </p:txBody>
      </p:sp>
    </p:spTree>
    <p:extLst>
      <p:ext uri="{BB962C8B-B14F-4D97-AF65-F5344CB8AC3E}">
        <p14:creationId xmlns:p14="http://schemas.microsoft.com/office/powerpoint/2010/main" val="1349341163"/>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1" name="Shape 2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Numbers </a:t>
            </a:r>
            <a:r>
              <a:rPr lang="en" i="1" dirty="0"/>
              <a:t>without a decimal </a:t>
            </a:r>
            <a:r>
              <a:rPr lang="en" dirty="0"/>
              <a:t>point are </a:t>
            </a:r>
            <a:r>
              <a:rPr lang="en" b="1" dirty="0"/>
              <a:t>integers</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Courier New"/>
                <a:cs typeface="Menlo Regular"/>
              </a:rPr>
              <a:t>0</a:t>
            </a:r>
          </a:p>
          <a:p>
            <a:pPr marL="914400" lvl="1" indent="-381000">
              <a:buSzPct val="80000"/>
            </a:pPr>
            <a:r>
              <a:rPr lang="en" dirty="0">
                <a:solidFill>
                  <a:srgbClr val="0E72A4"/>
                </a:solidFill>
                <a:latin typeface="Menlo Regular"/>
                <a:ea typeface="Courier New"/>
                <a:cs typeface="Menlo Regular"/>
              </a:rPr>
              <a:t>-105</a:t>
            </a:r>
          </a:p>
          <a:p>
            <a:pPr marL="914400" lvl="1" indent="-381000">
              <a:buSzPct val="80000"/>
            </a:pPr>
            <a:r>
              <a:rPr lang="en" dirty="0">
                <a:solidFill>
                  <a:srgbClr val="0E72A4"/>
                </a:solidFill>
                <a:latin typeface="Menlo Regular"/>
                <a:ea typeface="Courier New"/>
                <a:cs typeface="Menlo Regular"/>
              </a:rPr>
              <a:t>898989898</a:t>
            </a:r>
          </a:p>
          <a:p>
            <a:pPr marL="914400" lvl="1" indent="-381000">
              <a:buSzPct val="80000"/>
            </a:pPr>
            <a:r>
              <a:rPr lang="en" dirty="0">
                <a:solidFill>
                  <a:srgbClr val="0E72A4"/>
                </a:solidFill>
                <a:latin typeface="Menlo Regular"/>
                <a:ea typeface="Courier New"/>
                <a:cs typeface="Menlo Regular"/>
              </a:rPr>
              <a:t>2</a:t>
            </a:r>
          </a:p>
          <a:p>
            <a:pPr marL="914400" lvl="1" indent="-381000">
              <a:buSzPct val="80000"/>
            </a:pPr>
            <a:r>
              <a:rPr lang="en" dirty="0">
                <a:solidFill>
                  <a:srgbClr val="0E72A4"/>
                </a:solidFill>
                <a:latin typeface="Menlo Regular"/>
                <a:ea typeface="Courier New"/>
                <a:cs typeface="Menlo Regular"/>
              </a:rPr>
              <a:t>-898989898</a:t>
            </a:r>
          </a:p>
        </p:txBody>
      </p:sp>
    </p:spTree>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7" name="Shape 23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Numbers </a:t>
            </a:r>
            <a:r>
              <a:rPr lang="en" i="1" dirty="0"/>
              <a:t>with decimal points</a:t>
            </a:r>
            <a:r>
              <a:rPr lang="en" dirty="0"/>
              <a:t> are floating point numbers (</a:t>
            </a:r>
            <a:r>
              <a:rPr lang="en" b="1" dirty="0"/>
              <a:t>floats</a:t>
            </a:r>
            <a:r>
              <a:rPr lang="en" dirty="0"/>
              <a:t>)</a:t>
            </a:r>
            <a:endParaRPr lang="en-US" dirty="0"/>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-105.56</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.33</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.000004</a:t>
            </a:r>
          </a:p>
          <a:p>
            <a:pPr marL="914400" lvl="1" indent="-381000">
              <a:spcBef>
                <a:spcPts val="0"/>
              </a:spcBef>
              <a:buClr>
                <a:schemeClr val="dk1"/>
              </a:buClr>
              <a:buSzPct val="80000"/>
              <a:buFont typeface="Courier New"/>
              <a:buChar char="o"/>
            </a:pPr>
            <a:r>
              <a:rPr lang="en" dirty="0">
                <a:solidFill>
                  <a:srgbClr val="0E72A4"/>
                </a:solidFill>
                <a:latin typeface="Menlo Regular"/>
                <a:ea typeface="Open Sans"/>
                <a:cs typeface="Menlo Regular"/>
              </a:rPr>
              <a:t>3.14159265359</a:t>
            </a:r>
          </a:p>
        </p:txBody>
      </p:sp>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43" name="Shape 24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You can perform operations on both types of numbers</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p:txBody>
      </p:sp>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sym typeface="Ubuntu"/>
              </a:rPr>
              <a:t>Exercise</a:t>
            </a:r>
            <a:r>
              <a:rPr lang="en-US" sz="5000" b="0" dirty="0">
                <a:solidFill>
                  <a:srgbClr val="FF0000"/>
                </a:solidFill>
                <a:latin typeface="Yanone Kaffeesatz Bold"/>
                <a:ea typeface="Ubuntu"/>
                <a:cs typeface="Yanone Kaffeesatz Bold"/>
                <a:sym typeface="Ubuntu"/>
              </a:rPr>
              <a:t> (interpreter)</a:t>
            </a:r>
            <a:endParaRPr lang="en" sz="5000" b="0" dirty="0">
              <a:solidFill>
                <a:srgbClr val="FF0000"/>
              </a:solidFill>
              <a:latin typeface="Yanone Kaffeesatz Bold"/>
              <a:ea typeface="Ubuntu"/>
              <a:cs typeface="Yanone Kaffeesatz Bold"/>
              <a:sym typeface="Ubuntu"/>
            </a:endParaRPr>
          </a:p>
        </p:txBody>
      </p:sp>
      <p:sp>
        <p:nvSpPr>
          <p:cNvPr id="249" name="Shape 24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Try dividing an integer by an integer</a:t>
            </a:r>
          </a:p>
          <a:p>
            <a:pPr marL="457200" lvl="0" indent="-419100" rtl="0">
              <a:spcBef>
                <a:spcPts val="0"/>
              </a:spcBef>
              <a:buClr>
                <a:schemeClr val="dk1"/>
              </a:buClr>
              <a:buSzPct val="100000"/>
              <a:buFont typeface="Arial"/>
              <a:buChar char="●"/>
            </a:pPr>
            <a:r>
              <a:rPr lang="en" dirty="0"/>
              <a:t>Try dividing an integer by a float</a:t>
            </a:r>
          </a:p>
          <a:p>
            <a:pPr marL="457200" lvl="0" indent="-419100" rtl="0">
              <a:spcBef>
                <a:spcPts val="0"/>
              </a:spcBef>
              <a:buClr>
                <a:schemeClr val="dk1"/>
              </a:buClr>
              <a:buSzPct val="100000"/>
              <a:buFont typeface="Arial"/>
              <a:buChar char="●"/>
            </a:pPr>
            <a:r>
              <a:rPr lang="en" dirty="0"/>
              <a:t>Now do the same in Python 2.7</a:t>
            </a:r>
          </a:p>
          <a:p>
            <a:pPr marL="457200" lvl="0" indent="-419100" rtl="0">
              <a:spcBef>
                <a:spcPts val="0"/>
              </a:spcBef>
              <a:buClr>
                <a:schemeClr val="dk1"/>
              </a:buClr>
              <a:buSzPct val="100000"/>
              <a:buFont typeface="Arial"/>
              <a:buChar char="●"/>
            </a:pPr>
            <a:r>
              <a:rPr lang="en" dirty="0"/>
              <a:t>How are the results different?</a:t>
            </a:r>
          </a:p>
          <a:p>
            <a:pPr marL="457200" lvl="0" indent="-419100" rtl="0">
              <a:spcBef>
                <a:spcPts val="0"/>
              </a:spcBef>
              <a:buClr>
                <a:schemeClr val="dk1"/>
              </a:buClr>
              <a:buSzPct val="100000"/>
              <a:buFont typeface="Arial"/>
              <a:buChar char="●"/>
            </a:pPr>
            <a:r>
              <a:rPr lang="en" dirty="0"/>
              <a:t>Create two integer variables named </a:t>
            </a:r>
            <a:r>
              <a:rPr lang="en" sz="2400" dirty="0">
                <a:solidFill>
                  <a:srgbClr val="0E72A4"/>
                </a:solidFill>
                <a:latin typeface="Menlo Regular"/>
                <a:cs typeface="Menlo Regular"/>
                <a:sym typeface="Courier New"/>
              </a:rPr>
              <a:t>num1</a:t>
            </a:r>
            <a:r>
              <a:rPr lang="en" dirty="0"/>
              <a:t> and </a:t>
            </a:r>
            <a:r>
              <a:rPr lang="en" sz="2400" dirty="0">
                <a:solidFill>
                  <a:srgbClr val="0E72A4"/>
                </a:solidFill>
                <a:latin typeface="Menlo Regular"/>
                <a:cs typeface="Menlo Regular"/>
                <a:sym typeface="Courier New"/>
              </a:rPr>
              <a:t>num2</a:t>
            </a:r>
            <a:r>
              <a:rPr lang="en" dirty="0"/>
              <a:t> and assign your favorite numbers</a:t>
            </a:r>
          </a:p>
          <a:p>
            <a:pPr marL="457200" lvl="0" indent="-419100">
              <a:spcBef>
                <a:spcPts val="0"/>
              </a:spcBef>
              <a:buClr>
                <a:schemeClr val="dk1"/>
              </a:buClr>
              <a:buSzPct val="100000"/>
              <a:buFont typeface="Arial"/>
              <a:buChar char="●"/>
            </a:pPr>
            <a:r>
              <a:rPr lang="en" dirty="0"/>
              <a:t>Compute the sum, difference, quotient, and product of these two numbers and assign these values to variables named </a:t>
            </a:r>
            <a:r>
              <a:rPr lang="en" sz="2400" dirty="0">
                <a:solidFill>
                  <a:srgbClr val="0E72A4"/>
                </a:solidFill>
                <a:latin typeface="Menlo Regular"/>
                <a:cs typeface="Menlo Regular"/>
                <a:sym typeface="Courier New"/>
              </a:rPr>
              <a:t>sum</a:t>
            </a:r>
            <a:r>
              <a:rPr lang="en" dirty="0"/>
              <a:t>, </a:t>
            </a:r>
            <a:r>
              <a:rPr lang="en" sz="2400" dirty="0">
                <a:solidFill>
                  <a:srgbClr val="0E72A4"/>
                </a:solidFill>
                <a:latin typeface="Menlo Regular"/>
                <a:cs typeface="Menlo Regular"/>
                <a:sym typeface="Courier New"/>
              </a:rPr>
              <a:t>difference</a:t>
            </a:r>
            <a:r>
              <a:rPr lang="en" dirty="0"/>
              <a:t>, </a:t>
            </a:r>
            <a:r>
              <a:rPr lang="en" sz="2400" dirty="0">
                <a:solidFill>
                  <a:srgbClr val="0E72A4"/>
                </a:solidFill>
                <a:latin typeface="Menlo Regular"/>
                <a:cs typeface="Menlo Regular"/>
                <a:sym typeface="Courier New"/>
              </a:rPr>
              <a:t>quotient</a:t>
            </a:r>
            <a:r>
              <a:rPr lang="en" dirty="0"/>
              <a:t>, and </a:t>
            </a:r>
            <a:r>
              <a:rPr lang="en" sz="2400" dirty="0">
                <a:solidFill>
                  <a:srgbClr val="0E72A4"/>
                </a:solidFill>
                <a:latin typeface="Menlo Regular"/>
                <a:cs typeface="Menlo Regular"/>
                <a:sym typeface="Courier New"/>
              </a:rPr>
              <a:t>product</a:t>
            </a:r>
          </a:p>
        </p:txBody>
      </p:sp>
    </p:spTree>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An</a:t>
            </a:r>
            <a:r>
              <a:rPr lang="en" dirty="0">
                <a:latin typeface="Ubuntu"/>
                <a:ea typeface="Ubuntu"/>
                <a:cs typeface="Ubuntu"/>
                <a:sym typeface="Ubuntu"/>
              </a:rPr>
              <a:t> </a:t>
            </a:r>
            <a:r>
              <a:rPr lang="en" sz="6800" b="0" dirty="0">
                <a:solidFill>
                  <a:srgbClr val="FF0000"/>
                </a:solidFill>
                <a:latin typeface="Yanone Kaffeesatz Bold"/>
                <a:ea typeface="Ubuntu"/>
                <a:cs typeface="Yanone Kaffeesatz Bold"/>
                <a:sym typeface="Ubuntu"/>
              </a:rPr>
              <a:t>answer</a:t>
            </a:r>
          </a:p>
        </p:txBody>
      </p:sp>
      <p:sp>
        <p:nvSpPr>
          <p:cNvPr id="255" name="Shape 25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num1 = 4</a:t>
            </a:r>
          </a:p>
          <a:p>
            <a:pPr lvl="0" rtl="0">
              <a:spcBef>
                <a:spcPts val="0"/>
              </a:spcBef>
              <a:buNone/>
            </a:pPr>
            <a:r>
              <a:rPr lang="en" dirty="0">
                <a:solidFill>
                  <a:srgbClr val="0E72A4"/>
                </a:solidFill>
                <a:latin typeface="Menlo Regular"/>
                <a:ea typeface="Courier New"/>
                <a:cs typeface="Menlo Regular"/>
                <a:sym typeface="Courier New"/>
              </a:rPr>
              <a:t>num2 = 5</a:t>
            </a:r>
          </a:p>
          <a:p>
            <a:pPr lvl="0" rtl="0">
              <a:spcBef>
                <a:spcPts val="0"/>
              </a:spcBef>
              <a:buNone/>
            </a:pPr>
            <a:r>
              <a:rPr lang="en" dirty="0">
                <a:solidFill>
                  <a:srgbClr val="0E72A4"/>
                </a:solidFill>
                <a:latin typeface="Menlo Regular"/>
                <a:ea typeface="Courier New"/>
                <a:cs typeface="Menlo Regular"/>
                <a:sym typeface="Courier New"/>
              </a:rPr>
              <a:t>sum = num1 + num2</a:t>
            </a:r>
          </a:p>
          <a:p>
            <a:pPr lvl="0" rtl="0">
              <a:spcBef>
                <a:spcPts val="0"/>
              </a:spcBef>
              <a:buNone/>
            </a:pPr>
            <a:r>
              <a:rPr lang="en" dirty="0">
                <a:solidFill>
                  <a:srgbClr val="0E72A4"/>
                </a:solidFill>
                <a:latin typeface="Menlo Regular"/>
                <a:ea typeface="Courier New"/>
                <a:cs typeface="Menlo Regular"/>
                <a:sym typeface="Courier New"/>
              </a:rPr>
              <a:t>difference = num1 - num2</a:t>
            </a:r>
          </a:p>
          <a:p>
            <a:pPr lvl="0" rtl="0">
              <a:spcBef>
                <a:spcPts val="0"/>
              </a:spcBef>
              <a:buNone/>
            </a:pPr>
            <a:r>
              <a:rPr lang="en" dirty="0">
                <a:solidFill>
                  <a:srgbClr val="0E72A4"/>
                </a:solidFill>
                <a:latin typeface="Menlo Regular"/>
                <a:ea typeface="Courier New"/>
                <a:cs typeface="Menlo Regular"/>
                <a:sym typeface="Courier New"/>
              </a:rPr>
              <a:t>quotient = num1 / num2</a:t>
            </a:r>
          </a:p>
          <a:p>
            <a:pPr lvl="0" rtl="0">
              <a:spcBef>
                <a:spcPts val="0"/>
              </a:spcBef>
              <a:buNone/>
            </a:pPr>
            <a:r>
              <a:rPr lang="en" dirty="0">
                <a:solidFill>
                  <a:srgbClr val="0E72A4"/>
                </a:solidFill>
                <a:latin typeface="Menlo Regular"/>
                <a:ea typeface="Courier New"/>
                <a:cs typeface="Menlo Regular"/>
                <a:sym typeface="Courier New"/>
              </a:rPr>
              <a:t>product = num1 * num2</a:t>
            </a:r>
          </a:p>
          <a:p>
            <a:pPr lvl="0" rtl="0">
              <a:spcBef>
                <a:spcPts val="0"/>
              </a:spcBef>
              <a:buNone/>
            </a:pPr>
            <a:endParaRPr b="1" dirty="0">
              <a:solidFill>
                <a:srgbClr val="4A86E8"/>
              </a:solidFill>
              <a:latin typeface="Courier New"/>
              <a:ea typeface="Courier New"/>
              <a:cs typeface="Courier New"/>
              <a:sym typeface="Courier New"/>
            </a:endParaRPr>
          </a:p>
          <a:p>
            <a:pPr>
              <a:spcBef>
                <a:spcPts val="0"/>
              </a:spcBef>
              <a:buNone/>
            </a:pPr>
            <a:r>
              <a:rPr lang="en-US" sz="3600" dirty="0">
                <a:solidFill>
                  <a:schemeClr val="bg2"/>
                </a:solidFill>
              </a:rPr>
              <a:t>If you try these in Python 2.7, why does </a:t>
            </a:r>
            <a:r>
              <a:rPr lang="en" sz="3600" dirty="0">
                <a:solidFill>
                  <a:schemeClr val="bg2"/>
                </a:solidFill>
              </a:rPr>
              <a:t>quotient = 0 ? </a:t>
            </a:r>
          </a:p>
        </p:txBody>
      </p:sp>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sz="3600" dirty="0"/>
              <a:t>Do the same work in a new file and save.</a:t>
            </a:r>
          </a:p>
          <a:p>
            <a:pPr marL="38100" lvl="0" rtl="0">
              <a:lnSpc>
                <a:spcPct val="140000"/>
              </a:lnSpc>
              <a:spcBef>
                <a:spcPts val="0"/>
              </a:spcBef>
              <a:buClr>
                <a:schemeClr val="dk1"/>
              </a:buClr>
              <a:buSzPct val="100000"/>
              <a:buNone/>
            </a:pPr>
            <a:r>
              <a:rPr lang="en-US" sz="3600" dirty="0"/>
              <a:t>Add your new file to your growing portfolio!</a:t>
            </a:r>
          </a:p>
          <a:p>
            <a:pPr marL="38100" lvl="0" rtl="0">
              <a:lnSpc>
                <a:spcPct val="140000"/>
              </a:lnSpc>
              <a:spcBef>
                <a:spcPts val="0"/>
              </a:spcBef>
              <a:buClr>
                <a:schemeClr val="dk1"/>
              </a:buClr>
              <a:buSzPct val="100000"/>
              <a:buNone/>
            </a:pPr>
            <a:endParaRPr lang="en-US" sz="3600" dirty="0"/>
          </a:p>
          <a:p>
            <a:pPr marL="38100" lvl="0" rtl="0">
              <a:lnSpc>
                <a:spcPct val="140000"/>
              </a:lnSpc>
              <a:spcBef>
                <a:spcPts val="0"/>
              </a:spcBef>
              <a:buClr>
                <a:schemeClr val="dk1"/>
              </a:buClr>
              <a:buSzPct val="100000"/>
              <a:buNone/>
            </a:pPr>
            <a:r>
              <a:rPr lang="en-US" sz="3600" dirty="0"/>
              <a:t>Remember the steps?</a:t>
            </a:r>
            <a:endParaRPr lang="en" sz="3600" dirty="0"/>
          </a:p>
        </p:txBody>
      </p:sp>
    </p:spTree>
    <p:extLst>
      <p:ext uri="{BB962C8B-B14F-4D97-AF65-F5344CB8AC3E}">
        <p14:creationId xmlns:p14="http://schemas.microsoft.com/office/powerpoint/2010/main" val="3771204812"/>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69347" y="269775"/>
            <a:ext cx="8659664" cy="101087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trebuchet ms"/>
              </a:rPr>
              <a:t>Collections</a:t>
            </a:r>
            <a:r>
              <a:rPr lang="en" sz="4266" dirty="0">
                <a:solidFill>
                  <a:srgbClr val="000000"/>
                </a:solidFill>
                <a:latin typeface="trebuchet ms"/>
                <a:ea typeface="trebuchet ms"/>
                <a:cs typeface="trebuchet ms"/>
                <a:sym typeface="trebuchet ms"/>
              </a:rPr>
              <a:t> </a:t>
            </a:r>
          </a:p>
          <a:p>
            <a:pPr rtl="0">
              <a:lnSpc>
                <a:spcPct val="100000"/>
              </a:lnSpc>
              <a:spcBef>
                <a:spcPts val="0"/>
              </a:spcBef>
              <a:buNone/>
            </a:pPr>
            <a:endParaRPr sz="2666" dirty="0">
              <a:solidFill>
                <a:srgbClr val="000000"/>
              </a:solidFill>
              <a:sym typeface="Arial"/>
            </a:endParaRPr>
          </a:p>
        </p:txBody>
      </p:sp>
      <p:pic>
        <p:nvPicPr>
          <p:cNvPr id="261" name="Shape 261"/>
          <p:cNvPicPr preferRelativeResize="0"/>
          <p:nvPr/>
        </p:nvPicPr>
        <p:blipFill>
          <a:blip r:embed="rId3">
            <a:alphaModFix/>
          </a:blip>
          <a:stretch>
            <a:fillRect/>
          </a:stretch>
        </p:blipFill>
        <p:spPr>
          <a:xfrm>
            <a:off x="1828800" y="1508759"/>
            <a:ext cx="5486400" cy="384048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Collections</a:t>
            </a:r>
          </a:p>
        </p:txBody>
      </p:sp>
      <p:sp>
        <p:nvSpPr>
          <p:cNvPr id="267" name="Shape 26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Collection Types: </a:t>
            </a:r>
            <a:r>
              <a:rPr lang="en" b="1" dirty="0"/>
              <a:t>List</a:t>
            </a:r>
            <a:r>
              <a:rPr lang="en" dirty="0"/>
              <a:t>, </a:t>
            </a:r>
            <a:r>
              <a:rPr lang="en" b="1" dirty="0"/>
              <a:t>Dictionary</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list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indexing</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a:t>
            </a:r>
            <a:r>
              <a:rPr lang="en-US" dirty="0" err="1">
                <a:latin typeface="Open Sans"/>
                <a:ea typeface="Open Sans"/>
                <a:cs typeface="Open Sans"/>
              </a:rPr>
              <a:t>i</a:t>
            </a:r>
            <a:r>
              <a:rPr lang="en" dirty="0">
                <a:latin typeface="Open Sans"/>
                <a:ea typeface="Open Sans"/>
                <a:cs typeface="Open Sans"/>
              </a:rPr>
              <a:t>st methods</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dict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indexing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24000" y="269863"/>
            <a:ext cx="12192000" cy="9144000"/>
          </a:xfrm>
          <a:prstGeom prst="rect">
            <a:avLst/>
          </a:prstGeom>
        </p:spPr>
      </p:pic>
      <p:sp>
        <p:nvSpPr>
          <p:cNvPr id="2" name="Title 1"/>
          <p:cNvSpPr>
            <a:spLocks noGrp="1"/>
          </p:cNvSpPr>
          <p:nvPr>
            <p:ph type="title"/>
          </p:nvPr>
        </p:nvSpPr>
        <p:spPr>
          <a:xfrm>
            <a:off x="457200" y="600638"/>
            <a:ext cx="8229600" cy="1799340"/>
          </a:xfrm>
        </p:spPr>
        <p:txBody>
          <a:bodyPr/>
          <a:lstStyle/>
          <a:p>
            <a:r>
              <a:rPr lang="en-US" sz="6000" dirty="0">
                <a:solidFill>
                  <a:schemeClr val="tx1"/>
                </a:solidFill>
                <a:latin typeface="Yanone Kaffeesatz Bold"/>
                <a:cs typeface="Yanone Kaffeesatz Bold"/>
              </a:rPr>
              <a:t>Digital Humanities Programming</a:t>
            </a:r>
            <a:r>
              <a:rPr lang="en" sz="6000" dirty="0">
                <a:solidFill>
                  <a:schemeClr val="tx1"/>
                </a:solidFill>
                <a:latin typeface="Yanone Kaffeesatz Bold"/>
                <a:cs typeface="Yanone Kaffeesatz Bold"/>
              </a:rPr>
              <a:t>?</a:t>
            </a:r>
            <a:endParaRPr lang="en-US" sz="6000" dirty="0">
              <a:solidFill>
                <a:schemeClr val="tx1"/>
              </a:solidFill>
            </a:endParaRPr>
          </a:p>
        </p:txBody>
      </p:sp>
    </p:spTree>
    <p:extLst>
      <p:ext uri="{BB962C8B-B14F-4D97-AF65-F5344CB8AC3E}">
        <p14:creationId xmlns:p14="http://schemas.microsoft.com/office/powerpoint/2010/main" val="1452618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73" name="Shape 2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 list is a collection of things</a:t>
            </a:r>
          </a:p>
          <a:p>
            <a:pPr marL="457200" lvl="0" indent="-419100" rtl="0">
              <a:spcBef>
                <a:spcPts val="0"/>
              </a:spcBef>
              <a:buClr>
                <a:schemeClr val="dk1"/>
              </a:buClr>
              <a:buSzPct val="100000"/>
              <a:buFont typeface="Arial"/>
              <a:buChar char="●"/>
            </a:pPr>
            <a:r>
              <a:rPr lang="en" dirty="0"/>
              <a:t>Each list is surrounded by </a:t>
            </a:r>
            <a:r>
              <a:rPr lang="en" dirty="0">
                <a:solidFill>
                  <a:schemeClr val="bg2"/>
                </a:solidFill>
                <a:latin typeface="Menlo Regular"/>
                <a:ea typeface="Courier New"/>
                <a:cs typeface="Menlo Regular"/>
                <a:sym typeface="Courier New"/>
              </a:rPr>
              <a:t>square braces</a:t>
            </a:r>
            <a:r>
              <a:rPr lang="en" dirty="0">
                <a:solidFill>
                  <a:schemeClr val="bg2"/>
                </a:solidFill>
                <a:latin typeface="Menlo Regular"/>
                <a:cs typeface="Menlo Regular"/>
              </a:rPr>
              <a:t> </a:t>
            </a:r>
            <a:r>
              <a:rPr lang="en" dirty="0"/>
              <a:t>(aka </a:t>
            </a:r>
            <a:r>
              <a:rPr lang="en" dirty="0">
                <a:solidFill>
                  <a:schemeClr val="bg2"/>
                </a:solidFill>
                <a:latin typeface="Menlo Regular"/>
                <a:ea typeface="Courier New"/>
                <a:cs typeface="Menlo Regular"/>
                <a:sym typeface="Courier New"/>
              </a:rPr>
              <a:t>square brackets</a:t>
            </a:r>
            <a:r>
              <a:rPr lang="en" dirty="0"/>
              <a:t>)</a:t>
            </a:r>
            <a:r>
              <a:rPr lang="en-US" dirty="0"/>
              <a:t> </a:t>
            </a:r>
            <a:r>
              <a:rPr lang="en-US" dirty="0">
                <a:latin typeface="Menlo Regular"/>
                <a:cs typeface="Menlo Regular"/>
              </a:rPr>
              <a:t>[ ]</a:t>
            </a:r>
            <a:endParaRPr lang="en" dirty="0">
              <a:latin typeface="Menlo Regular"/>
              <a:cs typeface="Menlo Regular"/>
            </a:endParaRPr>
          </a:p>
          <a:p>
            <a:pPr marL="457200" lvl="0" indent="-419100" rtl="0">
              <a:spcBef>
                <a:spcPts val="0"/>
              </a:spcBef>
              <a:buClr>
                <a:schemeClr val="dk1"/>
              </a:buClr>
              <a:buSzPct val="100000"/>
              <a:buFont typeface="Arial"/>
              <a:buChar char="●"/>
            </a:pPr>
            <a:r>
              <a:rPr lang="en" dirty="0"/>
              <a:t>Each item is separated by a comma</a:t>
            </a:r>
          </a:p>
          <a:p>
            <a:pPr lvl="0" rtl="0">
              <a:spcBef>
                <a:spcPts val="0"/>
              </a:spcBef>
              <a:buNone/>
            </a:pPr>
            <a:endParaRPr dirty="0"/>
          </a:p>
          <a:p>
            <a:pPr lvl="0" rtl="0">
              <a:spcBef>
                <a:spcPts val="0"/>
              </a:spcBef>
              <a:buNone/>
            </a:pPr>
            <a:r>
              <a:rPr lang="en" sz="2400" dirty="0">
                <a:solidFill>
                  <a:schemeClr val="tx1"/>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 = [</a:t>
            </a:r>
            <a:r>
              <a:rPr lang="en" sz="2400" dirty="0">
                <a:solidFill>
                  <a:srgbClr val="D80035"/>
                </a:solidFill>
                <a:latin typeface="Menlo Regular"/>
                <a:ea typeface="Courier New"/>
                <a:cs typeface="Menlo Regular"/>
                <a:sym typeface="Courier New"/>
              </a:rPr>
              <a:t>"kiwi"</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"strawberry"</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"plum"</a:t>
            </a:r>
            <a:r>
              <a:rPr lang="en" sz="2400" dirty="0">
                <a:solidFill>
                  <a:srgbClr val="0E72A4"/>
                </a:solidFill>
                <a:latin typeface="Menlo Regular"/>
                <a:ea typeface="Courier New"/>
                <a:cs typeface="Menlo Regular"/>
                <a:sym typeface="Courier New"/>
              </a:rPr>
              <a:t>]</a:t>
            </a:r>
          </a:p>
          <a:p>
            <a:pPr lvl="0" rtl="0">
              <a:spcBef>
                <a:spcPts val="0"/>
              </a:spcBef>
              <a:buNone/>
            </a:pPr>
            <a:r>
              <a:rPr lang="en" sz="2400" dirty="0">
                <a:solidFill>
                  <a:srgbClr val="000000"/>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a:t>
            </a:r>
          </a:p>
          <a:p>
            <a:pPr lvl="0">
              <a:spcBef>
                <a:spcPts val="0"/>
              </a:spcBef>
              <a:buNone/>
            </a:pPr>
            <a:r>
              <a:rPr lang="en" sz="2400" dirty="0">
                <a:solidFill>
                  <a:srgbClr val="000000"/>
                </a:solidFill>
                <a:latin typeface="Menlo Regular"/>
                <a:ea typeface="Courier New"/>
                <a:cs typeface="Menlo Regular"/>
                <a:sym typeface="Courier New"/>
              </a:rPr>
              <a:t>[</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kiwi</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strawberry</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plum</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r>
              <a:rPr lang="en-US" sz="6800" b="0" dirty="0">
                <a:solidFill>
                  <a:srgbClr val="FF0000"/>
                </a:solidFill>
                <a:latin typeface="Yanone Kaffeesatz Bold"/>
                <a:ea typeface="Ubuntu"/>
                <a:cs typeface="Yanone Kaffeesatz Bold"/>
                <a:sym typeface="Ubuntu"/>
              </a:rPr>
              <a:t> (in a file)</a:t>
            </a:r>
            <a:endParaRPr lang="en" sz="6800" b="0" dirty="0">
              <a:solidFill>
                <a:srgbClr val="FF0000"/>
              </a:solidFill>
              <a:latin typeface="Yanone Kaffeesatz Bold"/>
              <a:ea typeface="Ubuntu"/>
              <a:cs typeface="Yanone Kaffeesatz Bold"/>
              <a:sym typeface="Ubuntu"/>
            </a:endParaRPr>
          </a:p>
        </p:txBody>
      </p:sp>
      <p:sp>
        <p:nvSpPr>
          <p:cNvPr id="279" name="Shape 27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Make your own list named </a:t>
            </a:r>
            <a:r>
              <a:rPr lang="en" dirty="0">
                <a:solidFill>
                  <a:srgbClr val="0E72A4"/>
                </a:solidFill>
                <a:latin typeface="Courier New"/>
                <a:ea typeface="Courier New"/>
                <a:cs typeface="Courier New"/>
                <a:sym typeface="Courier New"/>
              </a:rPr>
              <a:t>grocery_list</a:t>
            </a:r>
          </a:p>
          <a:p>
            <a:pPr marL="457200" lvl="0" indent="-419100">
              <a:spcBef>
                <a:spcPts val="0"/>
              </a:spcBef>
              <a:buClr>
                <a:schemeClr val="dk1"/>
              </a:buClr>
              <a:buSzPct val="100000"/>
              <a:buFont typeface="Arial"/>
              <a:buChar char="●"/>
            </a:pPr>
            <a:r>
              <a:rPr lang="en" dirty="0"/>
              <a:t>Include at least 5 items in your grocery list in the list</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6385560"/>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4116358873"/>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85" name="Shape 28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Indexing</a:t>
            </a:r>
          </a:p>
          <a:p>
            <a:pPr marL="914400" lvl="1" indent="-381000" rtl="0">
              <a:spcBef>
                <a:spcPts val="0"/>
              </a:spcBef>
              <a:buClr>
                <a:schemeClr val="dk1"/>
              </a:buClr>
              <a:buSzPct val="80000"/>
              <a:buFont typeface="Courier New"/>
              <a:buChar char="o"/>
            </a:pPr>
            <a:r>
              <a:rPr lang="en" dirty="0">
                <a:latin typeface="Open Sans"/>
                <a:ea typeface="Open Sans"/>
                <a:cs typeface="Open Sans"/>
              </a:rPr>
              <a:t>Items are stored in order</a:t>
            </a:r>
          </a:p>
          <a:p>
            <a:pPr marL="914400" lvl="1" indent="-381000" rtl="0">
              <a:spcBef>
                <a:spcPts val="0"/>
              </a:spcBef>
              <a:buClr>
                <a:schemeClr val="dk1"/>
              </a:buClr>
              <a:buSzPct val="80000"/>
              <a:buFont typeface="Courier New"/>
              <a:buChar char="o"/>
            </a:pPr>
            <a:r>
              <a:rPr lang="en" dirty="0">
                <a:latin typeface="Open Sans"/>
                <a:ea typeface="Open Sans"/>
                <a:cs typeface="Open Sans"/>
              </a:rPr>
              <a:t>Each item can be accessed by its </a:t>
            </a:r>
            <a:r>
              <a:rPr lang="en" dirty="0">
                <a:latin typeface="Courier New"/>
                <a:ea typeface="Courier New"/>
                <a:cs typeface="Courier New"/>
                <a:sym typeface="Courier New"/>
              </a:rPr>
              <a:t>index</a:t>
            </a:r>
          </a:p>
          <a:p>
            <a:pPr marL="914400" lvl="1" indent="-381000" rtl="0">
              <a:spcBef>
                <a:spcPts val="0"/>
              </a:spcBef>
              <a:buClr>
                <a:schemeClr val="dk1"/>
              </a:buClr>
              <a:buSzPct val="80000"/>
              <a:buFont typeface="Courier New"/>
              <a:buChar char="o"/>
            </a:pPr>
            <a:r>
              <a:rPr lang="en" dirty="0">
                <a:latin typeface="Open Sans"/>
                <a:ea typeface="Open Sans"/>
                <a:cs typeface="Open Sans"/>
              </a:rPr>
              <a:t>Python starts counting at </a:t>
            </a:r>
            <a:r>
              <a:rPr lang="en" b="1" i="1" dirty="0">
                <a:latin typeface="Open Sans"/>
                <a:ea typeface="Open Sans"/>
                <a:cs typeface="Open Sans"/>
              </a:rPr>
              <a:t>zero</a:t>
            </a:r>
          </a:p>
          <a:p>
            <a:pPr lvl="0" rtl="0">
              <a:spcBef>
                <a:spcPts val="0"/>
              </a:spcBef>
              <a:buNone/>
            </a:pPr>
            <a:endParaRPr sz="1100" dirty="0"/>
          </a:p>
          <a:p>
            <a:pPr lvl="0">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fruits[0</a:t>
            </a:r>
            <a:r>
              <a:rPr lang="en-US" dirty="0">
                <a:solidFill>
                  <a:srgbClr val="0E72A4"/>
                </a:solidFill>
                <a:latin typeface="Menlo Regular"/>
                <a:ea typeface="Courier New"/>
                <a:cs typeface="Menlo Regular"/>
                <a:sym typeface="Courier New"/>
              </a:rPr>
              <a:t>]</a:t>
            </a:r>
          </a:p>
          <a:p>
            <a:pPr lvl="0">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kiwi</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fruits[1]</a:t>
            </a:r>
          </a:p>
          <a:p>
            <a:pPr lvl="0" rt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strawberry</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fruits[2]</a:t>
            </a:r>
          </a:p>
          <a:p>
            <a:pPr lv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plum</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91" name="Shape 29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dirty="0"/>
              <a:t>Still have your </a:t>
            </a:r>
            <a:r>
              <a:rPr lang="en" dirty="0">
                <a:solidFill>
                  <a:srgbClr val="0E72A4"/>
                </a:solidFill>
                <a:latin typeface="Menlo Regular"/>
                <a:ea typeface="Courier New"/>
                <a:cs typeface="Menlo Regular"/>
                <a:sym typeface="Courier New"/>
              </a:rPr>
              <a:t>grocery_list</a:t>
            </a:r>
            <a:r>
              <a:rPr lang="en" dirty="0">
                <a:solidFill>
                  <a:srgbClr val="0E72A4"/>
                </a:solidFill>
              </a:rPr>
              <a:t> </a:t>
            </a:r>
            <a:r>
              <a:rPr lang="en" dirty="0"/>
              <a:t>list?</a:t>
            </a:r>
          </a:p>
          <a:p>
            <a:pPr marL="457200" lvl="0" indent="-419100" rtl="0">
              <a:lnSpc>
                <a:spcPct val="130000"/>
              </a:lnSpc>
              <a:spcBef>
                <a:spcPts val="0"/>
              </a:spcBef>
              <a:buClr>
                <a:schemeClr val="dk1"/>
              </a:buClr>
              <a:buSzPct val="100000"/>
              <a:buFont typeface="Arial"/>
              <a:buChar char="●"/>
            </a:pPr>
            <a:r>
              <a:rPr lang="en" dirty="0"/>
              <a:t>What is at index zero in your grocery list?</a:t>
            </a:r>
          </a:p>
          <a:p>
            <a:pPr marL="457200" lvl="0" indent="-419100" rtl="0">
              <a:lnSpc>
                <a:spcPct val="130000"/>
              </a:lnSpc>
              <a:spcBef>
                <a:spcPts val="0"/>
              </a:spcBef>
              <a:buClr>
                <a:schemeClr val="dk1"/>
              </a:buClr>
              <a:buSzPct val="100000"/>
              <a:buFont typeface="Arial"/>
              <a:buChar char="●"/>
            </a:pPr>
            <a:r>
              <a:rPr lang="en" dirty="0"/>
              <a:t>How about index 5?</a:t>
            </a:r>
          </a:p>
          <a:p>
            <a:pPr marL="457200" lvl="0" indent="-419100" rtl="0">
              <a:lnSpc>
                <a:spcPct val="130000"/>
              </a:lnSpc>
              <a:spcBef>
                <a:spcPts val="0"/>
              </a:spcBef>
              <a:buClr>
                <a:schemeClr val="dk1"/>
              </a:buClr>
              <a:buSzPct val="100000"/>
              <a:buFont typeface="Arial"/>
              <a:buChar char="●"/>
            </a:pPr>
            <a:r>
              <a:rPr lang="en" dirty="0"/>
              <a:t>Guess the answers and use the syntax examples to see if your guesses are correct</a:t>
            </a:r>
          </a:p>
          <a:p>
            <a:pPr marL="914400" lvl="1" indent="-381000">
              <a:lnSpc>
                <a:spcPct val="130000"/>
              </a:lnSpc>
              <a:spcBef>
                <a:spcPts val="0"/>
              </a:spcBef>
              <a:buClr>
                <a:schemeClr val="dk1"/>
              </a:buClr>
              <a:buSzPct val="80000"/>
              <a:buFont typeface="Courier New"/>
              <a:buChar char="o"/>
            </a:pPr>
            <a:r>
              <a:rPr lang="en" dirty="0">
                <a:latin typeface="Open Sans"/>
                <a:ea typeface="Open Sans"/>
                <a:cs typeface="Open Sans"/>
              </a:rPr>
              <a:t>hint: </a:t>
            </a:r>
            <a:r>
              <a:rPr lang="en" dirty="0">
                <a:solidFill>
                  <a:srgbClr val="0E72A4"/>
                </a:solidFill>
                <a:latin typeface="Menlo Regular"/>
                <a:ea typeface="Courier New"/>
                <a:cs typeface="Menlo Regular"/>
                <a:sym typeface="Courier New"/>
              </a:rPr>
              <a:t>fruits[0]</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660668" y="575074"/>
            <a:ext cx="5822665" cy="5707852"/>
          </a:xfrm>
          <a:prstGeom prst="rect">
            <a:avLst/>
          </a:prstGeom>
        </p:spPr>
      </p:pic>
    </p:spTree>
    <p:extLst>
      <p:ext uri="{BB962C8B-B14F-4D97-AF65-F5344CB8AC3E}">
        <p14:creationId xmlns:p14="http://schemas.microsoft.com/office/powerpoint/2010/main" val="4197289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Dictionary</a:t>
            </a:r>
          </a:p>
        </p:txBody>
      </p:sp>
      <p:sp>
        <p:nvSpPr>
          <p:cNvPr id="297" name="Shape 29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 a dict, we can associate an </a:t>
            </a:r>
            <a:r>
              <a:rPr lang="en" dirty="0">
                <a:solidFill>
                  <a:srgbClr val="7F7F7F"/>
                </a:solidFill>
              </a:rPr>
              <a:t>item</a:t>
            </a:r>
            <a:r>
              <a:rPr lang="en" dirty="0"/>
              <a:t> with another value instead of just a number</a:t>
            </a:r>
          </a:p>
          <a:p>
            <a:pPr marL="457200" lvl="0" indent="-419100" rtl="0">
              <a:spcBef>
                <a:spcPts val="0"/>
              </a:spcBef>
              <a:buClr>
                <a:schemeClr val="dk1"/>
              </a:buClr>
              <a:buSzPct val="100000"/>
              <a:buFont typeface="Arial"/>
              <a:buChar char="●"/>
            </a:pPr>
            <a:r>
              <a:rPr lang="en" dirty="0"/>
              <a:t>Each item is a pair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Key</a:t>
            </a:r>
            <a:r>
              <a:rPr lang="en" dirty="0">
                <a:latin typeface="Open Sans"/>
                <a:ea typeface="Open Sans"/>
                <a:cs typeface="Open Sans"/>
              </a:rPr>
              <a:t>: address of the dict member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Value</a:t>
            </a:r>
            <a:r>
              <a:rPr lang="en" dirty="0">
                <a:latin typeface="Open Sans"/>
                <a:ea typeface="Open Sans"/>
                <a:cs typeface="Open Sans"/>
              </a:rPr>
              <a:t>: variable contained by the member, and located by the </a:t>
            </a:r>
            <a:r>
              <a:rPr lang="en" i="1" dirty="0">
                <a:solidFill>
                  <a:schemeClr val="bg1">
                    <a:lumMod val="50000"/>
                  </a:schemeClr>
                </a:solidFill>
                <a:latin typeface="Open Sans"/>
                <a:ea typeface="Open Sans"/>
                <a:cs typeface="Open Sans"/>
              </a:rPr>
              <a:t>key</a:t>
            </a:r>
            <a:r>
              <a:rPr lang="en" dirty="0">
                <a:solidFill>
                  <a:schemeClr val="bg1">
                    <a:lumMod val="50000"/>
                  </a:schemeClr>
                </a:solidFill>
                <a:latin typeface="Open Sans"/>
                <a:ea typeface="Open Sans"/>
                <a:cs typeface="Open Sans"/>
              </a:rPr>
              <a:t> </a:t>
            </a:r>
            <a:r>
              <a:rPr lang="en" dirty="0">
                <a:latin typeface="Open Sans"/>
                <a:ea typeface="Open Sans"/>
                <a:cs typeface="Open Sans"/>
              </a:rPr>
              <a:t>name</a:t>
            </a:r>
          </a:p>
          <a:p>
            <a:pPr marL="457200" lvl="0" indent="-419100" rtl="0">
              <a:spcBef>
                <a:spcPts val="0"/>
              </a:spcBef>
              <a:buClr>
                <a:schemeClr val="dk1"/>
              </a:buClr>
              <a:buSzPct val="100000"/>
              <a:buFont typeface="Arial"/>
              <a:buChar char="●"/>
            </a:pPr>
            <a:r>
              <a:rPr lang="en" dirty="0"/>
              <a:t>Other names for a dictionary:</a:t>
            </a:r>
            <a:endParaRPr lang="en-US" dirty="0"/>
          </a:p>
          <a:p>
            <a:pPr marL="914400" lvl="1" indent="-381000">
              <a:buSzPct val="80000"/>
            </a:pPr>
            <a:r>
              <a:rPr lang="en" dirty="0">
                <a:solidFill>
                  <a:srgbClr val="7F7F7F"/>
                </a:solidFill>
                <a:latin typeface="Menlo Regular"/>
                <a:ea typeface="Courier New"/>
                <a:cs typeface="Menlo Regular"/>
                <a:sym typeface="Courier New"/>
              </a:rPr>
              <a:t>hash</a:t>
            </a:r>
          </a:p>
          <a:p>
            <a:pPr marL="914400" lvl="1" indent="-381000">
              <a:buSzPct val="80000"/>
            </a:pPr>
            <a:r>
              <a:rPr lang="en" dirty="0">
                <a:solidFill>
                  <a:srgbClr val="7F7F7F"/>
                </a:solidFill>
                <a:latin typeface="Menlo Regular"/>
                <a:ea typeface="Courier New"/>
                <a:cs typeface="Menlo Regular"/>
                <a:sym typeface="Courier New"/>
              </a:rPr>
              <a:t>associative array</a:t>
            </a:r>
          </a:p>
          <a:p>
            <a:pPr marL="914400" lvl="1" indent="-381000">
              <a:buSzPct val="80000"/>
            </a:pPr>
            <a:r>
              <a:rPr lang="en" dirty="0">
                <a:solidFill>
                  <a:srgbClr val="7F7F7F"/>
                </a:solidFill>
                <a:latin typeface="Menlo Regular"/>
                <a:ea typeface="Courier New"/>
                <a:cs typeface="Menlo Regular"/>
                <a:sym typeface="Courier New"/>
              </a:rPr>
              <a:t>Map</a:t>
            </a:r>
            <a:endParaRPr lang="en-US" dirty="0"/>
          </a:p>
          <a:p>
            <a:pPr marL="457200" lvl="0" indent="-419100" rtl="0">
              <a:spcBef>
                <a:spcPts val="0"/>
              </a:spcBef>
              <a:buClr>
                <a:schemeClr val="dk1"/>
              </a:buClr>
              <a:buSzPct val="100000"/>
              <a:buFont typeface="Arial"/>
              <a:buChar char="●"/>
            </a:pPr>
            <a:r>
              <a:rPr lang="en-US" dirty="0"/>
              <a:t>Items </a:t>
            </a:r>
            <a:r>
              <a:rPr lang="en-US" b="1" dirty="0"/>
              <a:t>not</a:t>
            </a:r>
            <a:r>
              <a:rPr lang="en-US" dirty="0"/>
              <a:t> stored in any order.</a:t>
            </a:r>
            <a:endParaRPr lang="en" dirty="0"/>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Syntax</a:t>
            </a:r>
          </a:p>
        </p:txBody>
      </p:sp>
      <p:sp>
        <p:nvSpPr>
          <p:cNvPr id="303" name="Shape 30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Surrounded by </a:t>
            </a:r>
            <a:r>
              <a:rPr lang="en" b="1" dirty="0"/>
              <a:t>curly braces </a:t>
            </a:r>
            <a:r>
              <a:rPr lang="en" dirty="0"/>
              <a:t>(aka curly brackets)</a:t>
            </a:r>
            <a:r>
              <a:rPr lang="en-US" dirty="0"/>
              <a:t> </a:t>
            </a:r>
            <a:r>
              <a:rPr lang="en-US" dirty="0">
                <a:solidFill>
                  <a:srgbClr val="0E72A4"/>
                </a:solidFill>
                <a:latin typeface="Menlo Regular"/>
                <a:cs typeface="Menlo Regular"/>
              </a:rPr>
              <a:t>{ }</a:t>
            </a:r>
            <a:endParaRPr lang="en" dirty="0">
              <a:solidFill>
                <a:srgbClr val="0E72A4"/>
              </a:solidFill>
              <a:latin typeface="Menlo Regular"/>
              <a:cs typeface="Menlo Regular"/>
            </a:endParaRPr>
          </a:p>
          <a:p>
            <a:pPr marL="457200" lvl="0" indent="-419100" rtl="0">
              <a:spcBef>
                <a:spcPts val="0"/>
              </a:spcBef>
              <a:buClr>
                <a:schemeClr val="dk1"/>
              </a:buClr>
              <a:buSzPct val="100000"/>
              <a:buFont typeface="Arial"/>
              <a:buChar char="●"/>
            </a:pPr>
            <a:r>
              <a:rPr lang="en" b="1" dirty="0"/>
              <a:t>Commas</a:t>
            </a:r>
            <a:r>
              <a:rPr lang="en" dirty="0"/>
              <a:t> separate each member pair</a:t>
            </a:r>
          </a:p>
          <a:p>
            <a:pPr marL="457200" lvl="0" indent="-419100" rtl="0">
              <a:spcBef>
                <a:spcPts val="0"/>
              </a:spcBef>
              <a:buClr>
                <a:schemeClr val="dk1"/>
              </a:buClr>
              <a:buSzPct val="100000"/>
              <a:buFont typeface="Arial"/>
              <a:buChar char="●"/>
            </a:pPr>
            <a:r>
              <a:rPr lang="en" dirty="0"/>
              <a:t>A </a:t>
            </a:r>
            <a:r>
              <a:rPr lang="en" i="1" dirty="0">
                <a:solidFill>
                  <a:schemeClr val="bg1">
                    <a:lumMod val="50000"/>
                  </a:schemeClr>
                </a:solidFill>
              </a:rPr>
              <a:t>key</a:t>
            </a:r>
            <a:r>
              <a:rPr lang="en" dirty="0">
                <a:solidFill>
                  <a:schemeClr val="bg1">
                    <a:lumMod val="50000"/>
                  </a:schemeClr>
                </a:solidFill>
              </a:rPr>
              <a:t> </a:t>
            </a:r>
            <a:r>
              <a:rPr lang="en" dirty="0"/>
              <a:t>uses </a:t>
            </a:r>
            <a:r>
              <a:rPr lang="en" dirty="0">
                <a:solidFill>
                  <a:srgbClr val="0E72A4"/>
                </a:solidFill>
                <a:latin typeface="Menlo Regular"/>
                <a:sym typeface="Courier New"/>
              </a:rPr>
              <a:t>:</a:t>
            </a:r>
            <a:r>
              <a:rPr lang="en" dirty="0"/>
              <a:t> (a colon) to point to its </a:t>
            </a:r>
            <a:r>
              <a:rPr lang="en" i="1" dirty="0">
                <a:solidFill>
                  <a:srgbClr val="7F7F7F"/>
                </a:solidFill>
              </a:rPr>
              <a:t>value</a:t>
            </a:r>
          </a:p>
          <a:p>
            <a:pPr lvl="0" rtl="0">
              <a:spcBef>
                <a:spcPts val="0"/>
              </a:spcBef>
              <a:buNone/>
            </a:pPr>
            <a:endParaRPr b="1" dirty="0">
              <a:solidFill>
                <a:srgbClr val="4A86E8"/>
              </a:solidFill>
              <a:latin typeface="Courier New"/>
              <a:ea typeface="Courier New"/>
              <a:cs typeface="Courier New"/>
              <a:sym typeface="Courier New"/>
            </a:endParaRPr>
          </a:p>
          <a:p>
            <a:pPr marL="38100">
              <a:buNone/>
            </a:pPr>
            <a:r>
              <a:rPr lang="en" dirty="0">
                <a:solidFill>
                  <a:schemeClr val="tx1"/>
                </a:solidFill>
                <a:latin typeface="Menlo Regular"/>
                <a:cs typeface="Menlo Regular"/>
                <a:sym typeface="Courier New"/>
              </a:rPr>
              <a:t>&gt;&gt;&gt;</a:t>
            </a:r>
            <a:r>
              <a:rPr lang="en" dirty="0">
                <a:solidFill>
                  <a:srgbClr val="0E72A4"/>
                </a:solidFill>
                <a:latin typeface="Menlo Regular"/>
                <a:cs typeface="Menlo Regular"/>
                <a:sym typeface="Courier New"/>
              </a:rPr>
              <a:t> states =</a:t>
            </a:r>
            <a:r>
              <a:rPr lang="en" dirty="0">
                <a:solidFill>
                  <a:schemeClr val="tx1"/>
                </a:solidFill>
                <a:latin typeface="Menlo Regular"/>
                <a:cs typeface="Menlo Regular"/>
                <a:sym typeface="Courier New"/>
              </a:rPr>
              <a:t> {</a:t>
            </a:r>
            <a:r>
              <a:rPr lang="en" dirty="0">
                <a:solidFill>
                  <a:srgbClr val="D20035"/>
                </a:solidFill>
                <a:latin typeface="Menlo Regular"/>
                <a:cs typeface="Menlo Regular"/>
                <a:sym typeface="Courier New"/>
              </a:rPr>
              <a:t>"VA</a:t>
            </a:r>
            <a:r>
              <a:rPr lang="en-US" dirty="0">
                <a:solidFill>
                  <a:srgbClr val="D20035"/>
                </a:solidFill>
                <a:latin typeface="Menlo Regular"/>
                <a:cs typeface="Menlo Regular"/>
                <a:sym typeface="Courier New"/>
              </a:rPr>
              <a:t>"</a:t>
            </a:r>
            <a:r>
              <a:rPr lang="en" dirty="0">
                <a:solidFill>
                  <a:srgbClr val="000000"/>
                </a:solidFill>
                <a:latin typeface="Menlo Regular"/>
                <a:cs typeface="Menlo Regular"/>
                <a:sym typeface="Courier New"/>
              </a:rPr>
              <a:t>: </a:t>
            </a:r>
            <a:r>
              <a:rPr lang="en" dirty="0">
                <a:solidFill>
                  <a:srgbClr val="D20035"/>
                </a:solidFill>
                <a:latin typeface="Menlo Regular"/>
                <a:cs typeface="Menlo Regular"/>
                <a:sym typeface="Courier New"/>
              </a:rPr>
              <a:t>"Virginia"</a:t>
            </a:r>
            <a:r>
              <a:rPr lang="en" dirty="0">
                <a:solidFill>
                  <a:srgbClr val="000000"/>
                </a:solidFill>
                <a:latin typeface="Menlo Regular"/>
                <a:cs typeface="Menlo Regular"/>
                <a:sym typeface="Courier New"/>
              </a:rPr>
              <a:t>,</a:t>
            </a:r>
            <a:r>
              <a:rPr lang="en" dirty="0">
                <a:solidFill>
                  <a:srgbClr val="0E72A4"/>
                </a:solidFill>
                <a:latin typeface="Menlo Regular"/>
                <a:cs typeface="Menlo Regular"/>
                <a:sym typeface="Courier New"/>
              </a:rPr>
              <a:t> </a:t>
            </a:r>
            <a:r>
              <a:rPr lang="en" dirty="0">
                <a:solidFill>
                  <a:srgbClr val="D20035"/>
                </a:solidFill>
                <a:latin typeface="Menlo Regular"/>
                <a:cs typeface="Menlo Regular"/>
                <a:sym typeface="Courier New"/>
              </a:rPr>
              <a:t>"MD</a:t>
            </a:r>
            <a:r>
              <a:rPr lang="en-US" dirty="0">
                <a:solidFill>
                  <a:srgbClr val="D20035"/>
                </a:solidFill>
                <a:latin typeface="Menlo Regular"/>
                <a:cs typeface="Menlo Regular"/>
                <a:sym typeface="Courier New"/>
              </a:rPr>
              <a:t>"</a:t>
            </a:r>
            <a:r>
              <a:rPr lang="en" dirty="0">
                <a:solidFill>
                  <a:srgbClr val="D20035"/>
                </a:solidFill>
                <a:latin typeface="Menlo Regular"/>
                <a:cs typeface="Menlo Regular"/>
                <a:sym typeface="Courier New"/>
              </a:rPr>
              <a:t>: "Maryland"</a:t>
            </a:r>
            <a:r>
              <a:rPr lang="en" dirty="0">
                <a:solidFill>
                  <a:srgbClr val="000000"/>
                </a:solidFill>
                <a:latin typeface="Menlo Regular"/>
                <a:cs typeface="Menlo Regular"/>
                <a:sym typeface="Courier New"/>
              </a:rPr>
              <a:t>}</a:t>
            </a:r>
          </a:p>
          <a:p>
            <a:pPr marL="38100">
              <a:buNone/>
            </a:pPr>
            <a:r>
              <a:rPr lang="en" dirty="0">
                <a:solidFill>
                  <a:srgbClr val="000000"/>
                </a:solidFill>
                <a:latin typeface="Menlo Regular"/>
                <a:cs typeface="Menlo Regular"/>
                <a:sym typeface="Courier New"/>
              </a:rPr>
              <a:t>&gt;&gt;&gt; </a:t>
            </a:r>
            <a:r>
              <a:rPr lang="en" dirty="0">
                <a:solidFill>
                  <a:srgbClr val="0E72A4"/>
                </a:solidFill>
                <a:latin typeface="Menlo Regular"/>
                <a:cs typeface="Menlo Regular"/>
                <a:sym typeface="Courier New"/>
              </a:rPr>
              <a:t>states</a:t>
            </a:r>
          </a:p>
          <a:p>
            <a:pPr marL="38100">
              <a:buNone/>
            </a:pPr>
            <a:r>
              <a:rPr lang="en" dirty="0">
                <a:solidFill>
                  <a:schemeClr val="tx1"/>
                </a:solidFill>
                <a:latin typeface="Menlo Regular"/>
                <a:cs typeface="Menlo Regular"/>
                <a:sym typeface="Courier New"/>
              </a:rPr>
              <a:t>{"VA</a:t>
            </a:r>
            <a:r>
              <a:rPr lang="en-US" dirty="0">
                <a:solidFill>
                  <a:schemeClr val="tx1"/>
                </a:solidFill>
                <a:latin typeface="Menlo Regular"/>
                <a:cs typeface="Menlo Regular"/>
                <a:sym typeface="Courier New"/>
              </a:rPr>
              <a:t>":</a:t>
            </a:r>
            <a:r>
              <a:rPr lang="en" dirty="0">
                <a:solidFill>
                  <a:schemeClr val="tx1"/>
                </a:solidFill>
                <a:latin typeface="Menlo Regular"/>
                <a:cs typeface="Menlo Regular"/>
                <a:sym typeface="Courier New"/>
              </a:rPr>
              <a:t> "Virginia", "</a:t>
            </a:r>
            <a:r>
              <a:rPr lang="en" dirty="0" smtClean="0">
                <a:solidFill>
                  <a:schemeClr val="tx1"/>
                </a:solidFill>
                <a:latin typeface="Menlo Regular"/>
                <a:cs typeface="Menlo Regular"/>
                <a:sym typeface="Courier New"/>
              </a:rPr>
              <a:t>MD“: </a:t>
            </a:r>
            <a:r>
              <a:rPr lang="en" dirty="0">
                <a:solidFill>
                  <a:schemeClr val="tx1"/>
                </a:solidFill>
                <a:latin typeface="Menlo Regular"/>
                <a:cs typeface="Menlo Regular"/>
                <a:sym typeface="Courier New"/>
              </a:rPr>
              <a:t>"Maryland"}</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09" name="Shape 30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Define a dict named </a:t>
            </a:r>
            <a:r>
              <a:rPr lang="en" dirty="0">
                <a:solidFill>
                  <a:srgbClr val="0E72A4"/>
                </a:solidFill>
                <a:latin typeface="Menlo Regular"/>
                <a:cs typeface="Menlo Regular"/>
              </a:rPr>
              <a:t>my_info</a:t>
            </a:r>
            <a:r>
              <a:rPr lang="en" dirty="0"/>
              <a:t> that contains the following keys</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first_name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last_name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hometown</a:t>
            </a:r>
          </a:p>
          <a:p>
            <a:pPr marL="914400" lvl="0" indent="-41910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favorite_food</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400050"/>
            <a:ext cx="6477000" cy="6057900"/>
          </a:xfrm>
          <a:prstGeom prst="rect">
            <a:avLst/>
          </a:prstGeom>
        </p:spPr>
      </p:pic>
    </p:spTree>
    <p:extLst>
      <p:ext uri="{BB962C8B-B14F-4D97-AF65-F5344CB8AC3E}">
        <p14:creationId xmlns:p14="http://schemas.microsoft.com/office/powerpoint/2010/main" val="368731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1" name="Shape 111"/>
          <p:cNvSpPr txBox="1">
            <a:spLocks noGrp="1"/>
          </p:cNvSpPr>
          <p:nvPr>
            <p:ph type="body" idx="1"/>
          </p:nvPr>
        </p:nvSpPr>
        <p:spPr>
          <a:xfrm>
            <a:off x="274319" y="2549367"/>
            <a:ext cx="5024643" cy="5006399"/>
          </a:xfrm>
          <a:prstGeom prst="rect">
            <a:avLst/>
          </a:prstGeom>
        </p:spPr>
        <p:txBody>
          <a:bodyPr lIns="38100" tIns="38100" rIns="38100" bIns="38100" anchor="t" anchorCtr="0">
            <a:noAutofit/>
          </a:bodyPr>
          <a:lstStyle/>
          <a:p>
            <a:pPr rtl="0">
              <a:lnSpc>
                <a:spcPct val="100000"/>
              </a:lnSpc>
              <a:spcBef>
                <a:spcPts val="0"/>
              </a:spcBef>
              <a:buNone/>
            </a:pPr>
            <a:endParaRPr sz="2666"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An artificial language with a limited purpose</a:t>
            </a:r>
          </a:p>
          <a:p>
            <a:pPr marL="127000" marR="0" lvl="0" rtl="0">
              <a:lnSpc>
                <a:spcPct val="100000"/>
              </a:lnSpc>
              <a:spcBef>
                <a:spcPts val="0"/>
              </a:spcBef>
              <a:spcAft>
                <a:spcPts val="0"/>
              </a:spcAft>
              <a:buClr>
                <a:srgbClr val="000000"/>
              </a:buClr>
              <a:buSzPct val="100000"/>
            </a:pPr>
            <a:endParaRPr lang="en-US" sz="3200"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 means of expressing computations (math) and algorithms (logic) </a:t>
            </a:r>
          </a:p>
        </p:txBody>
      </p:sp>
      <p:pic>
        <p:nvPicPr>
          <p:cNvPr id="112" name="Shape 112"/>
          <p:cNvPicPr preferRelativeResize="0"/>
          <p:nvPr/>
        </p:nvPicPr>
        <p:blipFill>
          <a:blip r:embed="rId3">
            <a:alphaModFix/>
          </a:blip>
          <a:stretch>
            <a:fillRect/>
          </a:stretch>
        </p:blipFill>
        <p:spPr>
          <a:xfrm>
            <a:off x="5457717" y="3018903"/>
            <a:ext cx="2867025" cy="30194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Indexing</a:t>
            </a:r>
          </a:p>
        </p:txBody>
      </p:sp>
      <p:sp>
        <p:nvSpPr>
          <p:cNvPr id="315" name="Shape 31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Member pairs can be accessed by their key</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Each </a:t>
            </a:r>
            <a:r>
              <a:rPr lang="en" b="1" dirty="0">
                <a:latin typeface="Open Sans"/>
                <a:ea typeface="Open Sans"/>
                <a:cs typeface="Open Sans"/>
              </a:rPr>
              <a:t>key</a:t>
            </a:r>
            <a:r>
              <a:rPr lang="en" dirty="0">
                <a:latin typeface="Open Sans"/>
                <a:ea typeface="Open Sans"/>
                <a:cs typeface="Open Sans"/>
              </a:rPr>
              <a:t> needs to be </a:t>
            </a:r>
            <a:r>
              <a:rPr lang="en" i="1" dirty="0">
                <a:solidFill>
                  <a:schemeClr val="bg1">
                    <a:lumMod val="50000"/>
                  </a:schemeClr>
                </a:solidFill>
                <a:latin typeface="Open Sans"/>
                <a:ea typeface="Open Sans"/>
                <a:cs typeface="Open Sans"/>
              </a:rPr>
              <a:t>unique</a:t>
            </a:r>
          </a:p>
          <a:p>
            <a:pPr marL="914400" lvl="1" indent="-381000" rtl="0">
              <a:lnSpc>
                <a:spcPct val="130000"/>
              </a:lnSpc>
              <a:spcBef>
                <a:spcPts val="0"/>
              </a:spcBef>
              <a:buClr>
                <a:schemeClr val="dk1"/>
              </a:buClr>
              <a:buSzPct val="80000"/>
              <a:buFont typeface="Courier New"/>
              <a:buChar char="o"/>
            </a:pPr>
            <a:r>
              <a:rPr lang="en" b="1" dirty="0">
                <a:latin typeface="Open Sans"/>
                <a:ea typeface="Open Sans"/>
                <a:cs typeface="Open Sans"/>
              </a:rPr>
              <a:t>Values</a:t>
            </a:r>
            <a:r>
              <a:rPr lang="en" dirty="0">
                <a:latin typeface="Open Sans"/>
                <a:ea typeface="Open Sans"/>
                <a:cs typeface="Open Sans"/>
              </a:rPr>
              <a:t> </a:t>
            </a:r>
            <a:r>
              <a:rPr lang="en" i="1" dirty="0">
                <a:solidFill>
                  <a:srgbClr val="7F7F7F"/>
                </a:solidFill>
                <a:latin typeface="Open Sans"/>
                <a:ea typeface="Open Sans"/>
                <a:cs typeface="Open Sans"/>
              </a:rPr>
              <a:t>do not </a:t>
            </a:r>
            <a:r>
              <a:rPr lang="en" dirty="0">
                <a:latin typeface="Open Sans"/>
                <a:ea typeface="Open Sans"/>
                <a:cs typeface="Open Sans"/>
              </a:rPr>
              <a:t>need to be unique</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Place key in </a:t>
            </a:r>
            <a:r>
              <a:rPr lang="en" b="1" dirty="0">
                <a:latin typeface="Open Sans"/>
                <a:ea typeface="Open Sans"/>
                <a:cs typeface="Open Sans"/>
              </a:rPr>
              <a:t>brackets</a:t>
            </a:r>
          </a:p>
          <a:p>
            <a:pPr lvl="0" rtl="0">
              <a:spcBef>
                <a:spcPts val="0"/>
              </a:spcBef>
              <a:buNone/>
            </a:pPr>
            <a:endParaRPr dirty="0"/>
          </a:p>
          <a:p>
            <a:pPr lvl="0" rtl="0">
              <a:spcBef>
                <a:spcPts val="0"/>
              </a:spcBef>
              <a:buNone/>
            </a:pPr>
            <a:r>
              <a:rPr lang="en" dirty="0">
                <a:solidFill>
                  <a:schemeClr val="tx1"/>
                </a:solidFill>
                <a:latin typeface="Menlo Regular"/>
                <a:cs typeface="Menlo Regular"/>
                <a:sym typeface="Courier New"/>
              </a:rPr>
              <a:t>&gt;&gt;&gt; </a:t>
            </a:r>
            <a:r>
              <a:rPr lang="en" dirty="0">
                <a:solidFill>
                  <a:srgbClr val="0E72A4"/>
                </a:solidFill>
                <a:latin typeface="Menlo Regular"/>
                <a:cs typeface="Menlo Regular"/>
                <a:sym typeface="Courier New"/>
              </a:rPr>
              <a:t>states["MD"]</a:t>
            </a:r>
          </a:p>
          <a:p>
            <a:pPr lvl="0">
              <a:spcBef>
                <a:spcPts val="0"/>
              </a:spcBef>
              <a:buNone/>
            </a:pPr>
            <a:r>
              <a:rPr lang="en-US" dirty="0">
                <a:solidFill>
                  <a:srgbClr val="0E72A4"/>
                </a:solidFill>
                <a:latin typeface="Menlo Regular"/>
                <a:cs typeface="Menlo Regular"/>
                <a:sym typeface="Courier New"/>
              </a:rPr>
              <a:t>'</a:t>
            </a:r>
            <a:r>
              <a:rPr lang="en" dirty="0">
                <a:solidFill>
                  <a:srgbClr val="0E72A4"/>
                </a:solidFill>
                <a:latin typeface="Menlo Regular"/>
                <a:cs typeface="Menlo Regular"/>
                <a:sym typeface="Courier New"/>
              </a:rPr>
              <a:t>Maryland</a:t>
            </a:r>
            <a:r>
              <a:rPr lang="en-US" dirty="0">
                <a:solidFill>
                  <a:srgbClr val="0E72A4"/>
                </a:solidFill>
                <a:latin typeface="Menlo Regular"/>
                <a:cs typeface="Menlo Regular"/>
                <a:sym typeface="Courier New"/>
              </a:rPr>
              <a:t>'</a:t>
            </a:r>
            <a:endParaRPr lang="en" dirty="0">
              <a:solidFill>
                <a:srgbClr val="0E72A4"/>
              </a:solidFill>
              <a:latin typeface="Menlo Regular"/>
              <a:cs typeface="Menlo Regular"/>
              <a:sym typeface="Courier New"/>
            </a:endParaRP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Add A Key</a:t>
            </a:r>
            <a:endParaRPr lang="en" sz="6800" b="0" dirty="0">
              <a:solidFill>
                <a:srgbClr val="FF0000"/>
              </a:solidFill>
              <a:latin typeface="Yanone Kaffeesatz Bold"/>
              <a:ea typeface="Ubuntu"/>
              <a:cs typeface="Yanone Kaffeesatz Bold"/>
              <a:sym typeface="Ubuntu"/>
            </a:endParaRP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buNone/>
            </a:pPr>
            <a:r>
              <a:rPr lang="en-US" dirty="0">
                <a:solidFill>
                  <a:schemeClr val="tx1"/>
                </a:solidFill>
              </a:rPr>
              <a:t>For lists:</a:t>
            </a:r>
          </a:p>
          <a:p>
            <a:pPr marL="38100" lvl="0">
              <a:buNone/>
            </a:pPr>
            <a:endParaRPr lang="en-US" dirty="0">
              <a:solidFill>
                <a:srgbClr val="0E72A4"/>
              </a:solidFill>
            </a:endParaRPr>
          </a:p>
          <a:p>
            <a:pPr marL="38100" lvl="0">
              <a:buNone/>
            </a:pPr>
            <a:r>
              <a:rPr lang="en-US" dirty="0">
                <a:solidFill>
                  <a:schemeClr val="tx1"/>
                </a:solidFill>
              </a:rPr>
              <a:t>&gt;&gt;&gt; </a:t>
            </a:r>
            <a:r>
              <a:rPr lang="en-US" dirty="0">
                <a:solidFill>
                  <a:srgbClr val="0E72A4"/>
                </a:solidFill>
              </a:rPr>
              <a:t>instructors = ["Brandon", "Ethan"]</a:t>
            </a:r>
          </a:p>
          <a:p>
            <a:pPr marL="38100" lvl="0">
              <a:buNone/>
            </a:pPr>
            <a:r>
              <a:rPr lang="en-US" dirty="0">
                <a:solidFill>
                  <a:schemeClr val="tx1"/>
                </a:solidFill>
              </a:rPr>
              <a:t>&gt;&gt;&gt;</a:t>
            </a:r>
            <a:r>
              <a:rPr lang="en-US" dirty="0">
                <a:solidFill>
                  <a:srgbClr val="0E72A4"/>
                </a:solidFill>
              </a:rPr>
              <a:t> </a:t>
            </a:r>
            <a:r>
              <a:rPr lang="en-US" dirty="0" err="1">
                <a:solidFill>
                  <a:srgbClr val="0E72A4"/>
                </a:solidFill>
              </a:rPr>
              <a:t>instructors.append</a:t>
            </a:r>
            <a:r>
              <a:rPr lang="en-US" dirty="0">
                <a:solidFill>
                  <a:srgbClr val="0E72A4"/>
                </a:solidFill>
              </a:rPr>
              <a:t>("Tony")</a:t>
            </a:r>
            <a:endParaRPr lang="en" dirty="0">
              <a:solidFill>
                <a:srgbClr val="0E72A4"/>
              </a:solidFill>
            </a:endParaRPr>
          </a:p>
          <a:p>
            <a:pPr marL="38100" lvl="0">
              <a:buNone/>
            </a:pPr>
            <a:endParaRPr lang="en-US" dirty="0">
              <a:solidFill>
                <a:srgbClr val="0E72A4"/>
              </a:solidFill>
            </a:endParaRPr>
          </a:p>
          <a:p>
            <a:pPr marL="38100" lvl="0">
              <a:buNone/>
            </a:pPr>
            <a:r>
              <a:rPr lang="en-US" dirty="0">
                <a:solidFill>
                  <a:schemeClr val="tx1"/>
                </a:solidFill>
              </a:rPr>
              <a:t>For dictionaries:</a:t>
            </a:r>
          </a:p>
          <a:p>
            <a:pPr marL="38100" lvl="0">
              <a:buNone/>
            </a:pPr>
            <a:endParaRPr lang="en-US" dirty="0">
              <a:solidFill>
                <a:srgbClr val="0E72A4"/>
              </a:solidFill>
            </a:endParaRPr>
          </a:p>
          <a:p>
            <a:pPr marL="38100" lvl="0">
              <a:buNone/>
            </a:pPr>
            <a:r>
              <a:rPr lang="en-US" dirty="0">
                <a:solidFill>
                  <a:schemeClr val="tx1"/>
                </a:solidFill>
              </a:rPr>
              <a:t>&gt;&gt;&gt; </a:t>
            </a:r>
            <a:r>
              <a:rPr lang="en-US" dirty="0" err="1">
                <a:solidFill>
                  <a:srgbClr val="0E72A4"/>
                </a:solidFill>
              </a:rPr>
              <a:t>my_info</a:t>
            </a:r>
            <a:r>
              <a:rPr lang="en-US" dirty="0">
                <a:solidFill>
                  <a:srgbClr val="0E72A4"/>
                </a:solidFill>
              </a:rPr>
              <a:t>["</a:t>
            </a:r>
            <a:r>
              <a:rPr lang="en-US" dirty="0" err="1">
                <a:solidFill>
                  <a:srgbClr val="0E72A4"/>
                </a:solidFill>
              </a:rPr>
              <a:t>favorite_instructor</a:t>
            </a:r>
            <a:r>
              <a:rPr lang="en-US" dirty="0">
                <a:solidFill>
                  <a:srgbClr val="0E72A4"/>
                </a:solidFill>
              </a:rPr>
              <a:t>"] = "Tony"</a:t>
            </a:r>
          </a:p>
        </p:txBody>
      </p:sp>
    </p:spTree>
    <p:extLst>
      <p:ext uri="{BB962C8B-B14F-4D97-AF65-F5344CB8AC3E}">
        <p14:creationId xmlns:p14="http://schemas.microsoft.com/office/powerpoint/2010/main" val="1772246376"/>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21" name="Shape 32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Add the key </a:t>
            </a:r>
            <a:r>
              <a:rPr lang="en" dirty="0">
                <a:solidFill>
                  <a:srgbClr val="0E72A4"/>
                </a:solidFill>
                <a:latin typeface="Menlo Regular"/>
                <a:cs typeface="Menlo Regular"/>
                <a:sym typeface="Courier New"/>
              </a:rPr>
              <a:t>good_food</a:t>
            </a:r>
            <a:r>
              <a:rPr lang="en" dirty="0"/>
              <a:t> to your </a:t>
            </a:r>
            <a:r>
              <a:rPr lang="en" dirty="0">
                <a:solidFill>
                  <a:srgbClr val="0E72A4"/>
                </a:solidFill>
                <a:latin typeface="Menlo Regular"/>
                <a:cs typeface="Menlo Regular"/>
                <a:sym typeface="Courier New"/>
              </a:rPr>
              <a:t>my_info</a:t>
            </a:r>
            <a:r>
              <a:rPr lang="en" dirty="0"/>
              <a:t> dict and give it the same value as your </a:t>
            </a:r>
            <a:r>
              <a:rPr lang="en" dirty="0">
                <a:solidFill>
                  <a:srgbClr val="0E72A4"/>
                </a:solidFill>
                <a:latin typeface="Menlo Regular"/>
                <a:cs typeface="Menlo Regular"/>
                <a:sym typeface="Courier New"/>
              </a:rPr>
              <a:t>favorite_food</a:t>
            </a:r>
            <a:r>
              <a:rPr lang="en" dirty="0"/>
              <a:t> key. What happens?</a:t>
            </a:r>
          </a:p>
          <a:p>
            <a:pPr marL="457200" lvl="0" indent="-419100">
              <a:spcBef>
                <a:spcPts val="0"/>
              </a:spcBef>
              <a:buClr>
                <a:schemeClr val="dk1"/>
              </a:buClr>
              <a:buSzPct val="100000"/>
              <a:buFont typeface="Arial"/>
              <a:buChar char="●"/>
            </a:pPr>
            <a:r>
              <a:rPr lang="en" dirty="0"/>
              <a:t>Add a second </a:t>
            </a:r>
            <a:r>
              <a:rPr lang="en" dirty="0">
                <a:solidFill>
                  <a:srgbClr val="0E72A4"/>
                </a:solidFill>
                <a:latin typeface="Menlo Regular"/>
                <a:cs typeface="Menlo Regular"/>
                <a:sym typeface="Courier New"/>
              </a:rPr>
              <a:t>favorite_food</a:t>
            </a:r>
            <a:r>
              <a:rPr lang="en" dirty="0"/>
              <a:t> key to your </a:t>
            </a:r>
            <a:r>
              <a:rPr lang="en" dirty="0">
                <a:solidFill>
                  <a:srgbClr val="0E72A4"/>
                </a:solidFill>
                <a:latin typeface="Menlo Regular"/>
                <a:cs typeface="Menlo Regular"/>
                <a:sym typeface="Courier New"/>
              </a:rPr>
              <a:t>my_info </a:t>
            </a:r>
            <a:r>
              <a:rPr lang="en" dirty="0">
                <a:solidFill>
                  <a:schemeClr val="tx1"/>
                </a:solidFill>
                <a:latin typeface="Menlo Regular"/>
                <a:cs typeface="Menlo Regular"/>
                <a:sym typeface="Courier New"/>
              </a:rPr>
              <a:t>dict</a:t>
            </a:r>
            <a:r>
              <a:rPr lang="en" dirty="0"/>
              <a:t>. What happens?</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75" y="691978"/>
            <a:ext cx="7242101" cy="5327830"/>
          </a:xfrm>
          <a:prstGeom prst="rect">
            <a:avLst/>
          </a:prstGeom>
        </p:spPr>
      </p:pic>
    </p:spTree>
    <p:extLst>
      <p:ext uri="{BB962C8B-B14F-4D97-AF65-F5344CB8AC3E}">
        <p14:creationId xmlns:p14="http://schemas.microsoft.com/office/powerpoint/2010/main" val="3760417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Methods</a:t>
            </a: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b="1" dirty="0">
                <a:solidFill>
                  <a:srgbClr val="7F7F7F"/>
                </a:solidFill>
              </a:rPr>
              <a:t>Things</a:t>
            </a:r>
            <a:r>
              <a:rPr lang="en" dirty="0">
                <a:solidFill>
                  <a:srgbClr val="7F7F7F"/>
                </a:solidFill>
              </a:rPr>
              <a:t> </a:t>
            </a:r>
            <a:r>
              <a:rPr lang="en" dirty="0"/>
              <a:t>that do </a:t>
            </a:r>
            <a:r>
              <a:rPr lang="en" b="1" dirty="0">
                <a:solidFill>
                  <a:srgbClr val="7F7F7F"/>
                </a:solidFill>
              </a:rPr>
              <a:t>stuff</a:t>
            </a:r>
          </a:p>
          <a:p>
            <a:pPr marL="914400" lvl="1" indent="-381000" rtl="0">
              <a:spcBef>
                <a:spcPts val="0"/>
              </a:spcBef>
              <a:buClr>
                <a:schemeClr val="dk1"/>
              </a:buClr>
              <a:buSzPct val="80000"/>
              <a:buFont typeface="Courier New"/>
              <a:buChar char="o"/>
            </a:pPr>
            <a:r>
              <a:rPr lang="en" dirty="0">
                <a:latin typeface="Open Sans"/>
                <a:ea typeface="Open Sans"/>
                <a:cs typeface="Open Sans"/>
              </a:rPr>
              <a:t>Objects (like strings, integers, and dictionaries) are </a:t>
            </a:r>
            <a:r>
              <a:rPr lang="en" b="1" dirty="0">
                <a:latin typeface="Open Sans"/>
                <a:ea typeface="Open Sans"/>
                <a:cs typeface="Open Sans"/>
              </a:rPr>
              <a:t>nouns</a:t>
            </a:r>
            <a:r>
              <a:rPr lang="en" dirty="0">
                <a:latin typeface="Open Sans"/>
                <a:ea typeface="Open Sans"/>
                <a:cs typeface="Open Sans"/>
              </a:rPr>
              <a:t>; methods are verbs</a:t>
            </a:r>
          </a:p>
          <a:p>
            <a:pPr marL="914400" lvl="1" indent="-381000" rtl="0">
              <a:spcBef>
                <a:spcPts val="0"/>
              </a:spcBef>
              <a:buClr>
                <a:schemeClr val="dk1"/>
              </a:buClr>
              <a:buSzPct val="80000"/>
              <a:buFont typeface="Courier New"/>
              <a:buChar char="o"/>
            </a:pPr>
            <a:r>
              <a:rPr lang="en" dirty="0">
                <a:latin typeface="Open Sans"/>
                <a:ea typeface="Open Sans"/>
                <a:cs typeface="Open Sans"/>
              </a:rPr>
              <a:t>Called (used) with a "</a:t>
            </a:r>
            <a:r>
              <a:rPr lang="en" dirty="0">
                <a:solidFill>
                  <a:srgbClr val="0E72A4"/>
                </a:solidFill>
                <a:latin typeface="Menlo Regular"/>
                <a:ea typeface="Open Sans"/>
                <a:cs typeface="Menlo Regular"/>
              </a:rPr>
              <a:t>.</a:t>
            </a:r>
            <a:r>
              <a:rPr lang="en" dirty="0">
                <a:latin typeface="Open Sans"/>
                <a:ea typeface="Open Sans"/>
                <a:cs typeface="Open Sans"/>
              </a:rPr>
              <a:t>"</a:t>
            </a:r>
            <a:r>
              <a:rPr lang="en-US" dirty="0">
                <a:latin typeface="Open Sans"/>
                <a:ea typeface="Open Sans"/>
                <a:cs typeface="Open Sans"/>
              </a:rPr>
              <a:t> or with method()</a:t>
            </a:r>
            <a:endParaRPr lang="en" dirty="0">
              <a:latin typeface="Open Sans"/>
              <a:ea typeface="Open Sans"/>
              <a:cs typeface="Open Sans"/>
            </a:endParaRPr>
          </a:p>
          <a:p>
            <a:pPr marL="1371600" lvl="2" indent="-381000" rtl="0">
              <a:spcBef>
                <a:spcPts val="0"/>
              </a:spcBef>
              <a:buClr>
                <a:schemeClr val="dk1"/>
              </a:buClr>
              <a:buSzPct val="80000"/>
              <a:buFont typeface="Wingdings"/>
              <a:buChar char="§"/>
            </a:pPr>
            <a:r>
              <a:rPr lang="en-US" dirty="0" err="1">
                <a:solidFill>
                  <a:srgbClr val="0E72A4"/>
                </a:solidFill>
                <a:latin typeface="Menlo Regular"/>
                <a:ea typeface="Open Sans"/>
                <a:cs typeface="Menlo Regular"/>
                <a:sym typeface="Courier New"/>
              </a:rPr>
              <a:t>str</a:t>
            </a:r>
            <a:r>
              <a:rPr lang="en-US" dirty="0">
                <a:solidFill>
                  <a:srgbClr val="0E72A4"/>
                </a:solidFill>
                <a:latin typeface="Menlo Regular"/>
                <a:ea typeface="Open Sans"/>
                <a:cs typeface="Menlo Regular"/>
                <a:sym typeface="Courier New"/>
              </a:rPr>
              <a:t>(</a:t>
            </a:r>
            <a:r>
              <a:rPr lang="en" dirty="0">
                <a:solidFill>
                  <a:srgbClr val="0E72A4"/>
                </a:solidFill>
                <a:latin typeface="Menlo Regular"/>
                <a:ea typeface="Open Sans"/>
                <a:cs typeface="Menlo Regular"/>
                <a:sym typeface="Courier New"/>
              </a:rPr>
              <a:t>5</a:t>
            </a:r>
            <a:r>
              <a:rPr lang="en-US" dirty="0">
                <a:solidFill>
                  <a:srgbClr val="0E72A4"/>
                </a:solidFill>
                <a:latin typeface="Menlo Regular"/>
                <a:ea typeface="Open Sans"/>
                <a:cs typeface="Menlo Regular"/>
                <a:sym typeface="Courier New"/>
              </a:rPr>
              <a:t>)</a:t>
            </a:r>
            <a:r>
              <a:rPr lang="en" dirty="0">
                <a:latin typeface="Open Sans"/>
                <a:ea typeface="Open Sans"/>
                <a:cs typeface="Open Sans"/>
              </a:rPr>
              <a:t> </a:t>
            </a:r>
            <a:r>
              <a:rPr lang="en-US" dirty="0">
                <a:latin typeface="Open Sans"/>
                <a:ea typeface="Open Sans"/>
                <a:cs typeface="Open Sans"/>
              </a:rPr>
              <a:t>(</a:t>
            </a:r>
            <a:r>
              <a:rPr lang="en-US" dirty="0" err="1">
                <a:latin typeface="Open Sans"/>
                <a:ea typeface="Open Sans"/>
                <a:cs typeface="Open Sans"/>
              </a:rPr>
              <a:t>str</a:t>
            </a:r>
            <a:r>
              <a:rPr lang="en-US" dirty="0">
                <a:latin typeface="Open Sans"/>
                <a:ea typeface="Open Sans"/>
                <a:cs typeface="Open Sans"/>
              </a:rPr>
              <a:t>()</a:t>
            </a:r>
            <a:r>
              <a:rPr lang="en" dirty="0">
                <a:latin typeface="Open Sans"/>
                <a:ea typeface="Open Sans"/>
                <a:cs typeface="Open Sans"/>
              </a:rPr>
              <a:t> is the method)</a:t>
            </a:r>
          </a:p>
          <a:p>
            <a:pPr marL="457200" lvl="0" indent="-419100" rtl="0">
              <a:spcBef>
                <a:spcPts val="0"/>
              </a:spcBef>
              <a:buClr>
                <a:schemeClr val="dk1"/>
              </a:buClr>
              <a:buSzPct val="100000"/>
              <a:buFont typeface="Arial"/>
              <a:buChar char="●"/>
            </a:pPr>
            <a:endParaRPr lang="en-US" dirty="0"/>
          </a:p>
          <a:p>
            <a:pPr marL="457200" lvl="0" indent="-419100" rtl="0">
              <a:spcBef>
                <a:spcPts val="0"/>
              </a:spcBef>
              <a:buClr>
                <a:schemeClr val="dk1"/>
              </a:buClr>
              <a:buSzPct val="100000"/>
              <a:buFont typeface="Arial"/>
              <a:buChar char="●"/>
            </a:pPr>
            <a:r>
              <a:rPr lang="en" dirty="0"/>
              <a:t>Each data type has a set of built in methods.</a:t>
            </a:r>
          </a:p>
          <a:p>
            <a:pPr marL="914400" lvl="1" indent="-381000">
              <a:buSzPct val="80000"/>
            </a:pPr>
            <a:r>
              <a:rPr lang="en" dirty="0">
                <a:latin typeface="Open Sans"/>
                <a:ea typeface="Open Sans"/>
                <a:cs typeface="Open Sans"/>
              </a:rPr>
              <a:t>See String's methods </a:t>
            </a:r>
            <a:r>
              <a:rPr lang="en-US" dirty="0">
                <a:latin typeface="Open Sans"/>
                <a:ea typeface="Open Sans"/>
                <a:cs typeface="Open Sans"/>
                <a:hlinkClick r:id="rId3"/>
              </a:rPr>
              <a:t>https://docs.python.org/3/library/stdtypes.html#string-methods</a:t>
            </a:r>
            <a:endParaRPr lang="en-US" dirty="0">
              <a:latin typeface="Open Sans"/>
              <a:ea typeface="Open Sans"/>
              <a:cs typeface="Open Sans"/>
            </a:endParaRPr>
          </a:p>
          <a:p>
            <a:pPr marL="914400" lvl="1" indent="-381000">
              <a:buSzPct val="80000"/>
            </a:pPr>
            <a:endParaRPr lang="en" dirty="0">
              <a:solidFill>
                <a:srgbClr val="0E72A4"/>
              </a:solidFill>
              <a:latin typeface="Open Sans"/>
              <a:ea typeface="Open Sans"/>
              <a:cs typeface="Open Sans"/>
            </a:endParaRP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33" name="Shape 33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a:t>
            </a:r>
            <a:r>
              <a:rPr lang="en" b="1" dirty="0"/>
              <a:t>String</a:t>
            </a:r>
            <a:r>
              <a:rPr lang="en" dirty="0"/>
              <a:t> variable named </a:t>
            </a:r>
            <a:r>
              <a:rPr lang="en" sz="2400" dirty="0">
                <a:solidFill>
                  <a:srgbClr val="0E72A4"/>
                </a:solidFill>
                <a:latin typeface="Menlo Regular"/>
                <a:cs typeface="Menlo Regular"/>
                <a:sym typeface="Courier New"/>
              </a:rPr>
              <a:t>old_string</a:t>
            </a:r>
            <a:r>
              <a:rPr lang="en" dirty="0"/>
              <a:t> and assign </a:t>
            </a:r>
            <a:r>
              <a:rPr lang="en-US" dirty="0"/>
              <a:t>it </a:t>
            </a:r>
            <a:r>
              <a:rPr lang="en" dirty="0"/>
              <a:t>the value “Python is cool"</a:t>
            </a:r>
          </a:p>
          <a:p>
            <a:pPr marL="457200" lvl="0" indent="-419100" rtl="0">
              <a:lnSpc>
                <a:spcPct val="120000"/>
              </a:lnSpc>
              <a:spcBef>
                <a:spcPts val="0"/>
              </a:spcBef>
              <a:buClr>
                <a:schemeClr val="dk1"/>
              </a:buClr>
              <a:buSzPct val="100000"/>
              <a:buFont typeface="Arial"/>
              <a:buChar char="●"/>
            </a:pPr>
            <a:r>
              <a:rPr lang="en" dirty="0"/>
              <a:t>Use String methods to modify the </a:t>
            </a:r>
            <a:r>
              <a:rPr lang="en" sz="2400" dirty="0">
                <a:solidFill>
                  <a:srgbClr val="0E72A4"/>
                </a:solidFill>
                <a:latin typeface="Menlo Regular"/>
                <a:cs typeface="Menlo Regular"/>
                <a:sym typeface="Courier New"/>
              </a:rPr>
              <a:t>old_string</a:t>
            </a:r>
            <a:r>
              <a:rPr lang="en" dirty="0"/>
              <a:t> variable to that it is now “PYTHON IS COOL" and assign it to another variable name</a:t>
            </a:r>
            <a:r>
              <a:rPr lang="en-US" dirty="0"/>
              <a:t>d</a:t>
            </a:r>
            <a:r>
              <a:rPr lang="en" dirty="0"/>
              <a:t> </a:t>
            </a:r>
            <a:r>
              <a:rPr lang="en" sz="2400" dirty="0">
                <a:solidFill>
                  <a:srgbClr val="0E72A4"/>
                </a:solidFill>
                <a:latin typeface="Menlo Regular"/>
                <a:cs typeface="Menlo Regular"/>
                <a:sym typeface="Courier New"/>
              </a:rPr>
              <a:t>new_string</a:t>
            </a:r>
          </a:p>
          <a:p>
            <a:pPr marL="914400" lvl="1" indent="-381000" rtl="0">
              <a:lnSpc>
                <a:spcPct val="120000"/>
              </a:lnSpc>
              <a:spcBef>
                <a:spcPts val="0"/>
              </a:spcBef>
              <a:buClr>
                <a:schemeClr val="dk1"/>
              </a:buClr>
              <a:buSzPct val="80000"/>
              <a:buFont typeface="Courier New"/>
              <a:buChar char="o"/>
            </a:pPr>
            <a:r>
              <a:rPr lang="en" b="1" dirty="0">
                <a:latin typeface="Open Sans"/>
                <a:ea typeface="Open Sans"/>
                <a:cs typeface="Open Sans"/>
              </a:rPr>
              <a:t>Hint</a:t>
            </a:r>
            <a:r>
              <a:rPr lang="en" dirty="0">
                <a:latin typeface="Open Sans"/>
                <a:ea typeface="Open Sans"/>
                <a:cs typeface="Open Sans"/>
              </a:rPr>
              <a:t>: look at the String method "</a:t>
            </a:r>
            <a:r>
              <a:rPr lang="en" dirty="0">
                <a:solidFill>
                  <a:srgbClr val="0E72A4"/>
                </a:solidFill>
                <a:latin typeface="Menlo Regular"/>
                <a:ea typeface="Open Sans"/>
                <a:cs typeface="Menlo Regular"/>
                <a:sym typeface="Courier New"/>
              </a:rPr>
              <a:t>upper</a:t>
            </a:r>
            <a:r>
              <a:rPr lang="en" dirty="0">
                <a:latin typeface="Open Sans"/>
                <a:ea typeface="Open Sans"/>
                <a:cs typeface="Menlo Regular"/>
              </a:rPr>
              <a:t>”</a:t>
            </a:r>
            <a:endParaRPr lang="en" dirty="0">
              <a:latin typeface="Open Sans"/>
              <a:ea typeface="Open Sans"/>
              <a:cs typeface="Open Sans"/>
            </a:endParaRPr>
          </a:p>
          <a:p>
            <a:pPr>
              <a:spcBef>
                <a:spcPts val="0"/>
              </a:spcBef>
              <a:buNone/>
            </a:pPr>
            <a:endParaRPr dirty="0"/>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4284297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Boolean</a:t>
            </a:r>
            <a:r>
              <a:rPr lang="en-US" sz="6800" b="0" dirty="0">
                <a:solidFill>
                  <a:srgbClr val="FF0000"/>
                </a:solidFill>
                <a:latin typeface="Yanone Kaffeesatz Bold"/>
                <a:ea typeface="Ubuntu"/>
                <a:cs typeface="Yanone Kaffeesatz Bold"/>
                <a:sym typeface="Ubuntu"/>
              </a:rPr>
              <a:t>s</a:t>
            </a:r>
            <a:endParaRPr lang="en" sz="6800" b="0" dirty="0">
              <a:solidFill>
                <a:srgbClr val="FF0000"/>
              </a:solidFill>
              <a:latin typeface="Yanone Kaffeesatz Bold"/>
              <a:ea typeface="Ubuntu"/>
              <a:cs typeface="Yanone Kaffeesatz Bold"/>
              <a:sym typeface="Ubuntu"/>
            </a:endParaRPr>
          </a:p>
        </p:txBody>
      </p:sp>
      <p:sp>
        <p:nvSpPr>
          <p:cNvPr id="339" name="Shape 33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A boolean can only have one of two values: </a:t>
            </a:r>
            <a:r>
              <a:rPr lang="en" sz="2400" dirty="0">
                <a:solidFill>
                  <a:srgbClr val="0E72A4"/>
                </a:solidFill>
                <a:latin typeface="Menlo Regular"/>
              </a:rPr>
              <a:t>T</a:t>
            </a:r>
            <a:r>
              <a:rPr lang="en" sz="2400" dirty="0">
                <a:solidFill>
                  <a:srgbClr val="0E72A4"/>
                </a:solidFill>
                <a:latin typeface="Menlo Regular"/>
                <a:cs typeface="Menlo Regular"/>
              </a:rPr>
              <a:t>rue</a:t>
            </a:r>
            <a:r>
              <a:rPr lang="en" dirty="0"/>
              <a:t> or </a:t>
            </a:r>
            <a:r>
              <a:rPr lang="en" sz="2400" dirty="0">
                <a:solidFill>
                  <a:srgbClr val="0E72A4"/>
                </a:solidFill>
                <a:latin typeface="Menlo Regular"/>
              </a:rPr>
              <a:t>F</a:t>
            </a:r>
            <a:r>
              <a:rPr lang="en" sz="2400" dirty="0">
                <a:solidFill>
                  <a:srgbClr val="0E72A4"/>
                </a:solidFill>
                <a:latin typeface="Menlo Regular"/>
                <a:cs typeface="Menlo Regular"/>
              </a:rPr>
              <a:t>alse</a:t>
            </a:r>
          </a:p>
          <a:p>
            <a:pPr lvl="0" rtl="0">
              <a:spcBef>
                <a:spcPts val="0"/>
              </a:spcBef>
              <a:buNone/>
            </a:pPr>
            <a:endParaRPr dirty="0"/>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2</a:t>
            </a:r>
          </a:p>
          <a:p>
            <a:pPr lvl="0" rtl="0">
              <a:spcBef>
                <a:spcPts val="0"/>
              </a:spcBef>
              <a:buNone/>
            </a:pPr>
            <a:r>
              <a:rPr lang="en" sz="2400" dirty="0">
                <a:solidFill>
                  <a:schemeClr val="tx1"/>
                </a:solidFill>
                <a:latin typeface="Menlo Regular"/>
                <a:cs typeface="Menlo Regular"/>
                <a:sym typeface="Courier New"/>
              </a:rPr>
              <a:t>True</a:t>
            </a:r>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0</a:t>
            </a:r>
          </a:p>
          <a:p>
            <a:pPr lvl="0" rtl="0">
              <a:spcBef>
                <a:spcPts val="0"/>
              </a:spcBef>
              <a:buNone/>
            </a:pPr>
            <a:r>
              <a:rPr lang="en" sz="2400" dirty="0">
                <a:solidFill>
                  <a:schemeClr val="tx1"/>
                </a:solidFill>
                <a:latin typeface="Menlo Regular"/>
                <a:cs typeface="Menlo Regular"/>
                <a:sym typeface="Courier New"/>
              </a:rPr>
              <a:t>False</a:t>
            </a:r>
          </a:p>
          <a:p>
            <a:pPr lvl="0" rtl="0">
              <a:spcBef>
                <a:spcPts val="0"/>
              </a:spcBef>
              <a:buNone/>
            </a:pPr>
            <a:endParaRPr dirty="0"/>
          </a:p>
          <a:p>
            <a:pPr>
              <a:spcBef>
                <a:spcPts val="0"/>
              </a:spcBef>
              <a:buNone/>
            </a:pPr>
            <a:r>
              <a:rPr lang="en" dirty="0"/>
              <a:t>(</a:t>
            </a:r>
            <a:r>
              <a:rPr lang="en" sz="2400" dirty="0">
                <a:solidFill>
                  <a:srgbClr val="0E72A4"/>
                </a:solidFill>
                <a:latin typeface="Menlo Regular"/>
                <a:cs typeface="Menlo Regular"/>
              </a:rPr>
              <a:t>==</a:t>
            </a:r>
            <a:r>
              <a:rPr lang="en" dirty="0"/>
              <a:t> means "is equal to;" More on that later...)</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45" name="Shape 3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favorite_color</a:t>
            </a:r>
            <a:r>
              <a:rPr lang="en" dirty="0"/>
              <a:t> and assign it to your favorite color</a:t>
            </a:r>
          </a:p>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not_favorite_color</a:t>
            </a:r>
            <a:r>
              <a:rPr lang="en" dirty="0"/>
              <a:t> and assign it to a different color</a:t>
            </a:r>
          </a:p>
          <a:p>
            <a:pPr marL="457200" lvl="0" indent="-419100" rtl="0">
              <a:lnSpc>
                <a:spcPct val="120000"/>
              </a:lnSpc>
              <a:spcBef>
                <a:spcPts val="0"/>
              </a:spcBef>
              <a:buClr>
                <a:schemeClr val="dk1"/>
              </a:buClr>
              <a:buSzPct val="100000"/>
              <a:buFont typeface="Arial"/>
              <a:buChar char="●"/>
            </a:pPr>
            <a:r>
              <a:rPr lang="en" dirty="0"/>
              <a:t>Test if these variables are equal</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Is equal to operator is </a:t>
            </a:r>
            <a:r>
              <a:rPr lang="en" dirty="0">
                <a:solidFill>
                  <a:srgbClr val="0E72A4"/>
                </a:solidFill>
                <a:latin typeface="Menlo Regular"/>
                <a:ea typeface="Open Sans"/>
                <a:cs typeface="Menlo Regular"/>
              </a:rPr>
              <a:t>==</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9816"/>
            <a:ext cx="9144000" cy="5598368"/>
          </a:xfrm>
          <a:prstGeom prst="rect">
            <a:avLst/>
          </a:prstGeom>
        </p:spPr>
      </p:pic>
    </p:spTree>
    <p:extLst>
      <p:ext uri="{BB962C8B-B14F-4D97-AF65-F5344CB8AC3E}">
        <p14:creationId xmlns:p14="http://schemas.microsoft.com/office/powerpoint/2010/main" val="3162520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277425" y="277875"/>
            <a:ext cx="8668822" cy="1215202"/>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8" name="Shape 118"/>
          <p:cNvSpPr txBox="1">
            <a:spLocks noGrp="1"/>
          </p:cNvSpPr>
          <p:nvPr>
            <p:ph type="body" idx="1"/>
          </p:nvPr>
        </p:nvSpPr>
        <p:spPr>
          <a:xfrm>
            <a:off x="240030" y="2789694"/>
            <a:ext cx="8664000" cy="3029368"/>
          </a:xfrm>
          <a:prstGeom prst="rect">
            <a:avLst/>
          </a:prstGeom>
        </p:spPr>
        <p:txBody>
          <a:bodyPr lIns="38100" tIns="38100" rIns="38100" bIns="38100" anchor="t" anchorCtr="0">
            <a:noAutofit/>
          </a:bodyPr>
          <a:lstStyle/>
          <a:p>
            <a:pPr marL="127000" lvl="0" algn="r">
              <a:buClr>
                <a:srgbClr val="000000"/>
              </a:buClr>
              <a:buSzPct val="100000"/>
            </a:pPr>
            <a:r>
              <a:rPr lang="en" sz="3200" dirty="0">
                <a:solidFill>
                  <a:srgbClr val="A6A6A6"/>
                </a:solidFill>
                <a:latin typeface="Ubuntu"/>
                <a:ea typeface="Ubuntu"/>
                <a:cs typeface="Ubuntu"/>
                <a:sym typeface="Ubuntu"/>
              </a:rPr>
              <a:t>...like human languages in some ways!</a:t>
            </a:r>
            <a:r>
              <a:rPr lang="en" sz="4800" dirty="0">
                <a:solidFill>
                  <a:srgbClr val="A6A6A6"/>
                </a:solidFill>
                <a:latin typeface="Ubuntu"/>
                <a:ea typeface="Ubuntu"/>
                <a:cs typeface="Ubuntu"/>
                <a:sym typeface="Ubuntu"/>
              </a:rPr>
              <a:t> </a:t>
            </a:r>
            <a:endParaRPr lang="en" sz="3200" b="0" dirty="0">
              <a:solidFill>
                <a:srgbClr val="A6A6A6"/>
              </a:solidFill>
              <a:sym typeface="Open Sans"/>
            </a:endParaRPr>
          </a:p>
        </p:txBody>
      </p:sp>
    </p:spTree>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4800" dirty="0">
                <a:solidFill>
                  <a:srgbClr val="FF0000"/>
                </a:solidFill>
                <a:latin typeface="Yanone Kaffeesatz Bold"/>
                <a:ea typeface="Ubuntu"/>
                <a:cs typeface="Yanone Kaffeesatz Bold"/>
                <a:sym typeface="Ubuntu"/>
              </a:rPr>
              <a:t>Sometimes</a:t>
            </a:r>
            <a:r>
              <a:rPr lang="en" sz="2800" dirty="0">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there</a:t>
            </a:r>
            <a:r>
              <a:rPr lang="en" sz="2800" dirty="0">
                <a:solidFill>
                  <a:srgbClr val="000000"/>
                </a:solidFill>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is a problem...</a:t>
            </a:r>
          </a:p>
        </p:txBody>
      </p:sp>
      <p:pic>
        <p:nvPicPr>
          <p:cNvPr id="351" name="Shape 351"/>
          <p:cNvPicPr preferRelativeResize="0"/>
          <p:nvPr/>
        </p:nvPicPr>
        <p:blipFill>
          <a:blip r:embed="rId3">
            <a:alphaModFix/>
          </a:blip>
          <a:stretch>
            <a:fillRect/>
          </a:stretch>
        </p:blipFill>
        <p:spPr>
          <a:xfrm>
            <a:off x="753363" y="1379666"/>
            <a:ext cx="7705912" cy="4993425"/>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Casting to appropriate type</a:t>
            </a:r>
          </a:p>
        </p:txBody>
      </p:sp>
      <p:sp>
        <p:nvSpPr>
          <p:cNvPr id="357" name="Shape 357"/>
          <p:cNvSpPr txBox="1">
            <a:spLocks noGrp="1"/>
          </p:cNvSpPr>
          <p:nvPr>
            <p:ph type="body" idx="1"/>
          </p:nvPr>
        </p:nvSpPr>
        <p:spPr>
          <a:xfrm>
            <a:off x="703811" y="1493519"/>
            <a:ext cx="7165572" cy="5006339"/>
          </a:xfrm>
          <a:prstGeom prst="rect">
            <a:avLst/>
          </a:prstGeom>
        </p:spPr>
        <p:txBody>
          <a:bodyPr lIns="38100" tIns="38100" rIns="38100" bIns="38100" anchor="t" anchorCtr="0">
            <a:noAutofit/>
          </a:bodyPr>
          <a:lstStyle/>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str</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a:t>
            </a:r>
            <a:r>
              <a:rPr lang="en" sz="2666" b="0" dirty="0">
                <a:solidFill>
                  <a:srgbClr val="000000"/>
                </a:solidFill>
                <a:latin typeface="trebuchet ms"/>
                <a:ea typeface="trebuchet ms"/>
                <a:cs typeface="trebuchet ms"/>
                <a:sym typeface="trebuchet ms"/>
              </a:rPr>
              <a:t> </a:t>
            </a:r>
            <a:r>
              <a:rPr lang="en" sz="2666" b="0" dirty="0">
                <a:solidFill>
                  <a:srgbClr val="000000"/>
                </a:solidFill>
                <a:latin typeface="Open Sans"/>
                <a:ea typeface="Open Sans"/>
                <a:cs typeface="Open Sans"/>
                <a:sym typeface="Open Sans"/>
              </a:rPr>
              <a:t>(to string)</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int</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 sz="2666" b="0" dirty="0">
                <a:solidFill>
                  <a:srgbClr val="000000"/>
                </a:solidFill>
                <a:latin typeface="Open Sans"/>
                <a:ea typeface="Open Sans"/>
                <a:cs typeface="Open Sans"/>
                <a:sym typeface="Open Sans"/>
              </a:rPr>
              <a:t>(to integer)</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float(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US" sz="2666" b="0" dirty="0">
                <a:solidFill>
                  <a:srgbClr val="000000"/>
                </a:solidFill>
                <a:latin typeface="Open Sans"/>
                <a:ea typeface="Open Sans"/>
                <a:cs typeface="Open Sans"/>
                <a:sym typeface="Open Sans"/>
              </a:rPr>
              <a:t>(float)</a:t>
            </a:r>
            <a:endParaRPr lang="en" sz="2666" b="0" dirty="0">
              <a:solidFill>
                <a:srgbClr val="000000"/>
              </a:solidFill>
              <a:latin typeface="Open Sans"/>
              <a:ea typeface="Open Sans"/>
              <a:cs typeface="Open Sans"/>
              <a:sym typeface="Open Sans"/>
            </a:endParaRPr>
          </a:p>
          <a:p>
            <a:pPr rtl="0">
              <a:lnSpc>
                <a:spcPct val="100000"/>
              </a:lnSpc>
              <a:spcBef>
                <a:spcPts val="0"/>
              </a:spcBef>
              <a:buNone/>
            </a:pPr>
            <a:endParaRPr sz="2666" b="0" dirty="0">
              <a:solidFill>
                <a:srgbClr val="000000"/>
              </a:solidFill>
              <a:latin typeface="trebuchet ms"/>
              <a:ea typeface="trebuchet ms"/>
              <a:cs typeface="trebuchet ms"/>
              <a:sym typeface="trebuchet ms"/>
            </a:endParaRPr>
          </a:p>
          <a:p>
            <a:pPr rtl="0">
              <a:lnSpc>
                <a:spcPct val="100000"/>
              </a:lnSpc>
              <a:spcBef>
                <a:spcPts val="0"/>
              </a:spcBef>
              <a:buNone/>
            </a:pPr>
            <a:r>
              <a:rPr lang="en" sz="2666" b="0" dirty="0">
                <a:solidFill>
                  <a:srgbClr val="000000"/>
                </a:solidFill>
                <a:latin typeface="Open Sans"/>
                <a:ea typeface="Open Sans"/>
                <a:cs typeface="Open Sans"/>
                <a:sym typeface="Open Sans"/>
              </a:rPr>
              <a:t>Example:</a:t>
            </a:r>
          </a:p>
          <a:p>
            <a:pPr rtl="0">
              <a:lnSpc>
                <a:spcPct val="100000"/>
              </a:lnSpc>
              <a:spcBef>
                <a:spcPts val="0"/>
              </a:spcBef>
              <a:buNone/>
            </a:pPr>
            <a:endParaRPr sz="2800" b="0" dirty="0">
              <a:solidFill>
                <a:srgbClr val="000000"/>
              </a:solidFill>
              <a:latin typeface="trebuchet ms"/>
              <a:ea typeface="trebuchet ms"/>
              <a:cs typeface="trebuchet ms"/>
              <a:sym typeface="trebuchet ms"/>
            </a:endParaRPr>
          </a:p>
          <a:p>
            <a:pPr rtl="0">
              <a:lnSpc>
                <a:spcPct val="100000"/>
              </a:lnSpc>
              <a:spcBef>
                <a:spcPts val="0"/>
              </a:spcBef>
              <a:buNone/>
            </a:pPr>
            <a:r>
              <a:rPr lang="en" sz="2800" b="0" dirty="0">
                <a:solidFill>
                  <a:srgbClr val="000000"/>
                </a:solidFill>
                <a:latin typeface="Menlo Regular"/>
                <a:ea typeface="trebuchet ms"/>
                <a:cs typeface="Menlo Regular"/>
                <a:sym typeface="trebuchet ms"/>
              </a:rPr>
              <a:t> </a:t>
            </a:r>
            <a:r>
              <a:rPr lang="en" sz="2800" b="0" dirty="0">
                <a:solidFill>
                  <a:srgbClr val="000000"/>
                </a:solidFill>
                <a:latin typeface="Menlo Regular"/>
                <a:ea typeface="Menlo Regular"/>
                <a:cs typeface="Menlo Regular"/>
                <a:sym typeface="courier new"/>
              </a:rPr>
              <a:t>&gt; </a:t>
            </a:r>
            <a:r>
              <a:rPr lang="en-US" sz="2800" b="0" dirty="0">
                <a:solidFill>
                  <a:srgbClr val="000000"/>
                </a:solidFill>
                <a:latin typeface="Menlo Regular"/>
                <a:ea typeface="Menlo Regular"/>
                <a:cs typeface="Menlo Regular"/>
                <a:sym typeface="courier new"/>
              </a:rPr>
              <a:t>float(</a:t>
            </a:r>
            <a:r>
              <a:rPr lang="en" sz="2800" dirty="0">
                <a:solidFill>
                  <a:srgbClr val="0E72A4"/>
                </a:solidFill>
                <a:latin typeface="Menlo Regular"/>
                <a:cs typeface="Menlo Regular"/>
                <a:sym typeface="courier new"/>
              </a:rPr>
              <a:t>"3"</a:t>
            </a:r>
            <a:r>
              <a:rPr lang="en-US" sz="2800" dirty="0">
                <a:solidFill>
                  <a:srgbClr val="0E72A4"/>
                </a:solidFill>
                <a:latin typeface="Menlo Regular"/>
                <a:cs typeface="Menlo Regular"/>
                <a:sym typeface="courier new"/>
              </a:rPr>
              <a:t>)</a:t>
            </a:r>
            <a:endParaRPr lang="en" sz="2800" dirty="0">
              <a:solidFill>
                <a:srgbClr val="0E72A4"/>
              </a:solidFill>
              <a:latin typeface="Menlo Regular"/>
              <a:cs typeface="Menlo Regular"/>
              <a:sym typeface="courier new"/>
            </a:endParaRPr>
          </a:p>
          <a:p>
            <a:pPr rtl="0">
              <a:lnSpc>
                <a:spcPct val="100000"/>
              </a:lnSpc>
              <a:spcBef>
                <a:spcPts val="0"/>
              </a:spcBef>
              <a:buNone/>
            </a:pPr>
            <a:r>
              <a:rPr lang="en" sz="2800" b="0" dirty="0">
                <a:solidFill>
                  <a:srgbClr val="000000"/>
                </a:solidFill>
                <a:latin typeface="Menlo Regular"/>
                <a:ea typeface="Menlo Regular"/>
                <a:cs typeface="Menlo Regular"/>
                <a:sym typeface="courier new"/>
              </a:rPr>
              <a:t> =&gt; 3.0</a:t>
            </a:r>
          </a:p>
          <a:p>
            <a:pPr rtl="0">
              <a:lnSpc>
                <a:spcPct val="100000"/>
              </a:lnSpc>
              <a:spcBef>
                <a:spcPts val="0"/>
              </a:spcBef>
              <a:buNone/>
            </a:pPr>
            <a:r>
              <a:rPr lang="en" sz="2666" b="0" dirty="0">
                <a:solidFill>
                  <a:srgbClr val="000000"/>
                </a:solidFill>
                <a:latin typeface="trebuchet ms"/>
                <a:ea typeface="trebuchet ms"/>
                <a:cs typeface="trebuchet ms"/>
                <a:sym typeface="trebuchet ms"/>
              </a:rPr>
              <a:t> </a:t>
            </a:r>
          </a:p>
          <a:p>
            <a:pPr rtl="0">
              <a:lnSpc>
                <a:spcPct val="100000"/>
              </a:lnSpc>
              <a:spcBef>
                <a:spcPts val="0"/>
              </a:spcBef>
              <a:buNone/>
            </a:pPr>
            <a:endParaRPr sz="2666" b="0" dirty="0">
              <a:solidFill>
                <a:srgbClr val="000000"/>
              </a:solidFill>
              <a:sym typeface="Arial"/>
            </a:endParaRP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80169" y="280417"/>
            <a:ext cx="8664952" cy="1034077"/>
          </a:xfrm>
          <a:prstGeom prst="rect">
            <a:avLst/>
          </a:prstGeom>
        </p:spPr>
        <p:txBody>
          <a:bodyPr lIns="38100" tIns="38100" rIns="38100" bIns="38100" anchor="t" anchorCtr="0">
            <a:noAutofit/>
          </a:bodyPr>
          <a:lstStyle/>
          <a:p>
            <a:r>
              <a:rPr lang="en" sz="6800" dirty="0">
                <a:solidFill>
                  <a:srgbClr val="FF0000"/>
                </a:solidFill>
                <a:latin typeface="Yanone Kaffeesatz Bold"/>
                <a:ea typeface="Ubuntu"/>
                <a:cs typeface="Yanone Kaffeesatz Bold"/>
                <a:sym typeface="Ubuntu"/>
              </a:rPr>
              <a:t>Operators</a:t>
            </a:r>
            <a:r>
              <a:rPr lang="en-US" sz="6800" dirty="0">
                <a:solidFill>
                  <a:srgbClr val="FF0000"/>
                </a:solidFill>
                <a:latin typeface="Yanone Kaffeesatz Bold"/>
                <a:ea typeface="Ubuntu"/>
                <a:cs typeface="Yanone Kaffeesatz Bold"/>
                <a:sym typeface="Ubuntu"/>
              </a:rPr>
              <a:t>: </a:t>
            </a:r>
            <a:r>
              <a:rPr lang="en-US" sz="2666" dirty="0">
                <a:solidFill>
                  <a:schemeClr val="tx1">
                    <a:lumMod val="75000"/>
                    <a:lumOff val="25000"/>
                  </a:schemeClr>
                </a:solidFill>
                <a:latin typeface="Ubuntu"/>
                <a:ea typeface="Ubuntu"/>
                <a:cs typeface="Ubuntu"/>
                <a:sym typeface="Ubuntu"/>
              </a:rPr>
              <a:t>do </a:t>
            </a:r>
            <a:r>
              <a:rPr lang="en" sz="2666" dirty="0">
                <a:solidFill>
                  <a:schemeClr val="tx1">
                    <a:lumMod val="75000"/>
                    <a:lumOff val="25000"/>
                  </a:schemeClr>
                </a:solidFill>
                <a:latin typeface="Ubuntu"/>
                <a:ea typeface="Ubuntu"/>
                <a:cs typeface="Ubuntu"/>
                <a:sym typeface="Ubuntu"/>
              </a:rPr>
              <a:t>stuff with objects</a:t>
            </a:r>
          </a:p>
        </p:txBody>
      </p:sp>
      <p:sp>
        <p:nvSpPr>
          <p:cNvPr id="363" name="Shape 363"/>
          <p:cNvSpPr txBox="1">
            <a:spLocks noGrp="1"/>
          </p:cNvSpPr>
          <p:nvPr>
            <p:ph type="body" idx="1"/>
          </p:nvPr>
        </p:nvSpPr>
        <p:spPr>
          <a:xfrm>
            <a:off x="274319" y="1280137"/>
            <a:ext cx="8668552" cy="5327909"/>
          </a:xfrm>
          <a:prstGeom prst="rect">
            <a:avLst/>
          </a:prstGeom>
        </p:spPr>
        <p:txBody>
          <a:bodyPr lIns="38100" tIns="38100" rIns="38100" bIns="38100" anchor="t" anchorCtr="0">
            <a:noAutofit/>
          </a:bodyPr>
          <a:lstStyle/>
          <a:p>
            <a:pPr rtl="0">
              <a:lnSpc>
                <a:spcPct val="100000"/>
              </a:lnSpc>
              <a:spcBef>
                <a:spcPts val="0"/>
              </a:spcBef>
              <a:buNone/>
            </a:pPr>
            <a:r>
              <a:rPr lang="en" sz="2133" dirty="0">
                <a:solidFill>
                  <a:srgbClr val="000000"/>
                </a:solidFill>
                <a:sym typeface="Arial"/>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my_variable + 2</a:t>
            </a:r>
            <a:r>
              <a:rPr lang="en" sz="2133" dirty="0">
                <a:solidFill>
                  <a:srgbClr val="0E72A4"/>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7</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latin typeface="Menlo Regular"/>
                <a:ea typeface="Menlo Regular"/>
                <a:cs typeface="Menlo Regular"/>
                <a:sym typeface="courier new"/>
              </a:rPr>
              <a:t>&gt;&gt;&gt;</a:t>
            </a:r>
            <a:r>
              <a:rPr lang="en" sz="2133" dirty="0">
                <a:solidFill>
                  <a:srgbClr val="000000"/>
                </a:solidFill>
                <a:latin typeface="Menlo Regular"/>
                <a:ea typeface="Menlo Regular"/>
                <a:cs typeface="Menlo Regular"/>
                <a:sym typeface="courier new"/>
              </a:rPr>
              <a:t> </a:t>
            </a:r>
            <a:r>
              <a:rPr lang="en" sz="2133" b="1" dirty="0">
                <a:solidFill>
                  <a:srgbClr val="0B5394"/>
                </a:solidFill>
                <a:latin typeface="Menlo Regular"/>
                <a:ea typeface="Menlo Regular"/>
                <a:cs typeface="Menlo Regular"/>
                <a:sym typeface="courier new"/>
              </a:rPr>
              <a:t>my_variable * 3</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15</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my_other_variable + " there!"</a:t>
            </a:r>
            <a:r>
              <a:rPr lang="en" sz="2133" dirty="0">
                <a:solidFill>
                  <a:srgbClr val="0E72A4"/>
                </a:solidFill>
                <a:latin typeface="Menlo Regular"/>
                <a:ea typeface="Menlo Regular"/>
                <a:cs typeface="Menlo Regular"/>
                <a:sym typeface="courier new"/>
              </a:rPr>
              <a:t/>
            </a:r>
            <a:br>
              <a:rPr lang="en" sz="2133" dirty="0">
                <a:solidFill>
                  <a:srgbClr val="0E72A4"/>
                </a:solidFill>
                <a:latin typeface="Menlo Regular"/>
                <a:ea typeface="Menlo Regular"/>
                <a:cs typeface="Menlo Regular"/>
                <a:sym typeface="courier new"/>
              </a:rPr>
            </a:br>
            <a:r>
              <a:rPr lang="en" sz="2133" dirty="0">
                <a:solidFill>
                  <a:srgbClr val="000000"/>
                </a:solidFill>
                <a:latin typeface="Menlo Regular"/>
                <a:ea typeface="Menlo Regular"/>
                <a:cs typeface="Menlo Regular"/>
                <a:sym typeface="courier new"/>
              </a:rPr>
              <a:t> "hi there!"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 = fruits +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["kiwi", "strawberry", "plum",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fruits.remove("lychee</a:t>
            </a:r>
            <a:r>
              <a:rPr lang="en-US" sz="2133" b="1" dirty="0">
                <a:solidFill>
                  <a:srgbClr val="0B5394"/>
                </a:solidFill>
                <a:latin typeface="Menlo Regular"/>
                <a:ea typeface="Menlo Regular"/>
                <a:cs typeface="Menlo Regular"/>
                <a:sym typeface="courier new"/>
              </a:rPr>
              <a:t>"</a:t>
            </a:r>
            <a:r>
              <a:rPr lang="en" sz="2133" b="1" dirty="0">
                <a:solidFill>
                  <a:srgbClr val="0B5394"/>
                </a:solidFill>
                <a:latin typeface="Menlo Regular"/>
                <a:ea typeface="Menlo Regular"/>
                <a:cs typeface="Menlo Regular"/>
                <a:sym typeface="courier new"/>
              </a:rPr>
              <a:t>)</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["kiwi", "strawberry", "plum"]</a:t>
            </a:r>
          </a:p>
          <a:p>
            <a:pPr rtl="0">
              <a:lnSpc>
                <a:spcPct val="100000"/>
              </a:lnSpc>
              <a:spcBef>
                <a:spcPts val="0"/>
              </a:spcBef>
              <a:buNone/>
            </a:pPr>
            <a:endParaRPr sz="2133" dirty="0">
              <a:solidFill>
                <a:srgbClr val="000000"/>
              </a:solidFill>
              <a:sym typeface="Arial"/>
            </a:endParaRPr>
          </a:p>
          <a:p>
            <a:pPr rtl="0">
              <a:lnSpc>
                <a:spcPct val="100000"/>
              </a:lnSpc>
              <a:spcBef>
                <a:spcPts val="0"/>
              </a:spcBef>
              <a:buNone/>
            </a:pPr>
            <a:endParaRPr sz="2133" dirty="0">
              <a:solidFill>
                <a:srgbClr val="000000"/>
              </a:solidFill>
              <a:sym typeface="Arial"/>
            </a:endParaRP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Exercises</a:t>
            </a:r>
          </a:p>
        </p:txBody>
      </p:sp>
      <p:sp>
        <p:nvSpPr>
          <p:cNvPr id="369" name="Shape 3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Create a </a:t>
            </a:r>
            <a:r>
              <a:rPr lang="en" dirty="0">
                <a:solidFill>
                  <a:schemeClr val="bg2"/>
                </a:solidFill>
              </a:rPr>
              <a:t>list </a:t>
            </a:r>
            <a:r>
              <a:rPr lang="en" dirty="0"/>
              <a:t>named </a:t>
            </a:r>
            <a:r>
              <a:rPr lang="en" sz="2400" dirty="0">
                <a:solidFill>
                  <a:srgbClr val="0E72A4"/>
                </a:solidFill>
                <a:latin typeface="Menlo Regular"/>
                <a:cs typeface="Menlo Regular"/>
                <a:sym typeface="Courier New"/>
              </a:rPr>
              <a:t>vegetables</a:t>
            </a:r>
            <a:r>
              <a:rPr lang="en" dirty="0"/>
              <a:t> that contain three vegetables you like and one vegetable you don't</a:t>
            </a:r>
          </a:p>
          <a:p>
            <a:pPr marL="457200" lvl="0" indent="-419100" rtl="0">
              <a:spcBef>
                <a:spcPts val="0"/>
              </a:spcBef>
              <a:buClr>
                <a:schemeClr val="dk1"/>
              </a:buClr>
              <a:buSzPct val="100000"/>
              <a:buFont typeface="Arial"/>
              <a:buChar char="●"/>
            </a:pPr>
            <a:r>
              <a:rPr lang="en" dirty="0"/>
              <a:t>Using the </a:t>
            </a:r>
            <a:r>
              <a:rPr lang="en" sz="2400" dirty="0">
                <a:solidFill>
                  <a:srgbClr val="0E72A4"/>
                </a:solidFill>
                <a:latin typeface="Menlo Regular"/>
                <a:cs typeface="Menlo Regular"/>
                <a:sym typeface="Courier New"/>
              </a:rPr>
              <a:t>vegetables</a:t>
            </a:r>
            <a:r>
              <a:rPr lang="en" dirty="0"/>
              <a:t> list, create a list named </a:t>
            </a:r>
            <a:r>
              <a:rPr lang="en" sz="2400" dirty="0">
                <a:solidFill>
                  <a:srgbClr val="0E72A4"/>
                </a:solidFill>
                <a:latin typeface="Menlo Regular"/>
                <a:cs typeface="Menlo Regular"/>
                <a:sym typeface="Courier New"/>
              </a:rPr>
              <a:t>my_vegetables</a:t>
            </a:r>
            <a:r>
              <a:rPr lang="en" dirty="0"/>
              <a:t> that contains only the vegetables you like</a:t>
            </a:r>
          </a:p>
          <a:p>
            <a:pPr marL="457200" lvl="0" indent="-419100">
              <a:spcBef>
                <a:spcPts val="0"/>
              </a:spcBef>
              <a:buClr>
                <a:schemeClr val="dk1"/>
              </a:buClr>
              <a:buSzPct val="100000"/>
              <a:buFont typeface="Arial"/>
              <a:buChar char="●"/>
            </a:pPr>
            <a:r>
              <a:rPr lang="en" b="1" dirty="0"/>
              <a:t>Extra</a:t>
            </a:r>
            <a:r>
              <a:rPr lang="en" dirty="0"/>
              <a:t>: can you use the first two lists to create a new </a:t>
            </a:r>
            <a:r>
              <a:rPr lang="en-US" dirty="0"/>
              <a:t>list </a:t>
            </a:r>
            <a:r>
              <a:rPr lang="en" dirty="0"/>
              <a:t>named </a:t>
            </a:r>
            <a:r>
              <a:rPr lang="en" sz="2400" dirty="0">
                <a:solidFill>
                  <a:srgbClr val="0E72A4"/>
                </a:solidFill>
                <a:latin typeface="Menlo Regular"/>
                <a:cs typeface="Menlo Regular"/>
                <a:sym typeface="Courier New"/>
              </a:rPr>
              <a:t>your_vegetables</a:t>
            </a:r>
            <a:r>
              <a:rPr lang="en" dirty="0"/>
              <a:t> that only contains the vegetables you don't like?</a:t>
            </a: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15389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solidFill>
                  <a:srgbClr val="FF0000"/>
                </a:solidFill>
                <a:latin typeface="Yanone Kaffeesatz Bold"/>
                <a:cs typeface="Yanone Kaffeesatz Bold"/>
              </a:rPr>
              <a:t>Spacing and Legibility</a:t>
            </a:r>
          </a:p>
        </p:txBody>
      </p:sp>
      <p:sp>
        <p:nvSpPr>
          <p:cNvPr id="3" name="Text Placeholder 2"/>
          <p:cNvSpPr>
            <a:spLocks noGrp="1"/>
          </p:cNvSpPr>
          <p:nvPr>
            <p:ph type="body" idx="1"/>
          </p:nvPr>
        </p:nvSpPr>
        <p:spPr/>
        <p:txBody>
          <a:bodyPr/>
          <a:lstStyle/>
          <a:p>
            <a:pPr>
              <a:buNone/>
            </a:pPr>
            <a:r>
              <a:rPr lang="en-US" dirty="0"/>
              <a:t>vegetables = ['here', 'are', 'my', 'vegetables']</a:t>
            </a:r>
          </a:p>
          <a:p>
            <a:pPr>
              <a:buNone/>
            </a:pPr>
            <a:endParaRPr lang="en-US" dirty="0"/>
          </a:p>
          <a:p>
            <a:pPr>
              <a:buNone/>
            </a:pPr>
            <a:r>
              <a:rPr lang="en-US" dirty="0"/>
              <a:t>Vs.</a:t>
            </a:r>
          </a:p>
          <a:p>
            <a:pPr>
              <a:buNone/>
            </a:pPr>
            <a:endParaRPr lang="en-US" dirty="0"/>
          </a:p>
          <a:p>
            <a:pPr>
              <a:buNone/>
            </a:pPr>
            <a:r>
              <a:rPr lang="en-US" dirty="0"/>
              <a:t>vegetables=['here’,       '</a:t>
            </a:r>
            <a:r>
              <a:rPr lang="en-US" dirty="0" err="1"/>
              <a:t>are’,'my</a:t>
            </a:r>
            <a:r>
              <a:rPr lang="en-US" dirty="0"/>
              <a:t>', 'vegetables']</a:t>
            </a:r>
          </a:p>
          <a:p>
            <a:pPr>
              <a:buNone/>
            </a:pPr>
            <a:endParaRPr lang="en-US" dirty="0"/>
          </a:p>
          <a:p>
            <a:pPr>
              <a:buNone/>
            </a:pPr>
            <a:r>
              <a:rPr lang="en-US" dirty="0"/>
              <a:t>Keep things regular and neat.</a:t>
            </a:r>
          </a:p>
        </p:txBody>
      </p:sp>
    </p:spTree>
    <p:extLst>
      <p:ext uri="{BB962C8B-B14F-4D97-AF65-F5344CB8AC3E}">
        <p14:creationId xmlns:p14="http://schemas.microsoft.com/office/powerpoint/2010/main" val="399052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More</a:t>
            </a:r>
            <a:r>
              <a:rPr lang="en" dirty="0">
                <a:latin typeface="Ubuntu"/>
                <a:ea typeface="Ubuntu"/>
                <a:cs typeface="Ubuntu"/>
                <a:sym typeface="Ubuntu"/>
              </a:rPr>
              <a:t> </a:t>
            </a:r>
            <a:r>
              <a:rPr lang="en" sz="6800" dirty="0">
                <a:solidFill>
                  <a:srgbClr val="FF0000"/>
                </a:solidFill>
                <a:latin typeface="Yanone Kaffeesatz Bold"/>
                <a:ea typeface="Ubuntu"/>
                <a:cs typeface="Yanone Kaffeesatz Bold"/>
                <a:sym typeface="Ubuntu"/>
              </a:rPr>
              <a:t>Operators</a:t>
            </a:r>
          </a:p>
        </p:txBody>
      </p:sp>
      <p:sp>
        <p:nvSpPr>
          <p:cNvPr id="375" name="Shape 375"/>
          <p:cNvSpPr txBox="1">
            <a:spLocks noGrp="1"/>
          </p:cNvSpPr>
          <p:nvPr>
            <p:ph type="body" idx="1"/>
          </p:nvPr>
        </p:nvSpPr>
        <p:spPr>
          <a:xfrm>
            <a:off x="271935" y="1383507"/>
            <a:ext cx="8538074" cy="6543534"/>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Menlo Regular"/>
                <a:ea typeface="Menlo Regular"/>
                <a:cs typeface="Menlo Regular"/>
                <a:sym typeface="courier new"/>
              </a:rPr>
              <a:t> </a:t>
            </a:r>
          </a:p>
          <a:p>
            <a:pPr rtl="0">
              <a:lnSpc>
                <a:spcPct val="100000"/>
              </a:lnSpc>
              <a:spcBef>
                <a:spcPts val="0"/>
              </a:spcBef>
              <a:buNone/>
            </a:pPr>
            <a:r>
              <a:rPr lang="en" sz="2400" dirty="0">
                <a:solidFill>
                  <a:srgbClr val="0E72A4"/>
                </a:solidFill>
                <a:latin typeface="Menlo Regular"/>
                <a:cs typeface="Menlo Regular"/>
                <a:sym typeface="Open Sans"/>
              </a:rPr>
              <a:t>+, -, /, *</a:t>
            </a:r>
            <a:r>
              <a:rPr lang="en" sz="2200" b="0" dirty="0">
                <a:solidFill>
                  <a:srgbClr val="000000"/>
                </a:solidFill>
                <a:latin typeface="Open Sans"/>
                <a:ea typeface="Open Sans"/>
                <a:cs typeface="Open Sans"/>
                <a:sym typeface="Open Sans"/>
              </a:rPr>
              <a:t>    	math operators</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t>
            </a:r>
            <a:r>
              <a:rPr lang="en" sz="2400" dirty="0">
                <a:solidFill>
                  <a:srgbClr val="0E72A4"/>
                </a:solidFill>
                <a:latin typeface="Menlo Regular"/>
                <a:cs typeface="Menlo Regular"/>
                <a:sym typeface="Open Sans"/>
              </a:rPr>
              <a:t>+</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also means concatenation)</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assign a value</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lvl="0"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addition, then assignment (</a:t>
            </a:r>
            <a:r>
              <a:rPr lang="en" sz="2200" b="0" dirty="0">
                <a:solidFill>
                  <a:srgbClr val="0E72A4"/>
                </a:solidFill>
                <a:latin typeface="Open Sans"/>
                <a:ea typeface="Open Sans"/>
                <a:cs typeface="Open Sans"/>
                <a:sym typeface="Open Sans"/>
              </a:rPr>
              <a:t>x += y </a:t>
            </a:r>
            <a:r>
              <a:rPr lang="en" sz="2200" b="0" dirty="0">
                <a:solidFill>
                  <a:srgbClr val="000000"/>
                </a:solidFill>
                <a:latin typeface="Open Sans"/>
                <a:ea typeface="Open Sans"/>
                <a:cs typeface="Open Sans"/>
                <a:sym typeface="Open Sans"/>
              </a:rPr>
              <a:t>vs. </a:t>
            </a:r>
            <a:r>
              <a:rPr lang="en" sz="2200" b="0" dirty="0">
                <a:solidFill>
                  <a:srgbClr val="0E72A4"/>
                </a:solidFill>
                <a:latin typeface="Open Sans"/>
                <a:ea typeface="Open Sans"/>
                <a:cs typeface="Open Sans"/>
                <a:sym typeface="Open Sans"/>
              </a:rPr>
              <a:t>x = x + y)</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dirty="0">
                <a:cs typeface="Menlo Regular"/>
                <a:sym typeface="Open Sans"/>
              </a:rPr>
              <a:t>		exponent</a:t>
            </a:r>
            <a:endParaRPr lang="en" sz="2200" b="0" dirty="0">
              <a:solidFill>
                <a:srgbClr val="000000"/>
              </a:solidFill>
              <a:latin typeface="Open Sans"/>
              <a:ea typeface="Open Sans"/>
              <a:cs typeface="Open Sans"/>
              <a:sym typeface="Open Sans"/>
            </a:endParaRP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equal </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not equal </a:t>
            </a:r>
          </a:p>
          <a:p>
            <a:pPr rtl="0">
              <a:lnSpc>
                <a:spcPct val="100000"/>
              </a:lnSpc>
              <a:spcBef>
                <a:spcPts val="0"/>
              </a:spcBef>
              <a:buNone/>
            </a:pPr>
            <a:endParaRPr lang="en-US" sz="2666" b="1" dirty="0">
              <a:solidFill>
                <a:srgbClr val="000000"/>
              </a:solidFill>
              <a:latin typeface="trebuchet ms"/>
              <a:ea typeface="trebuchet ms"/>
              <a:cs typeface="trebuchet ms"/>
              <a:sym typeface="trebuchet ms"/>
            </a:endParaRPr>
          </a:p>
          <a:p>
            <a:r>
              <a:rPr lang="en-US" sz="2000" b="1" dirty="0">
                <a:latin typeface="trebuchet ms"/>
                <a:ea typeface="trebuchet ms"/>
                <a:cs typeface="trebuchet ms"/>
                <a:sym typeface="trebuchet ms"/>
              </a:rPr>
              <a:t>For more operators: </a:t>
            </a:r>
            <a:r>
              <a:rPr lang="en-US" sz="2000" b="1" dirty="0">
                <a:latin typeface="trebuchet ms"/>
                <a:ea typeface="trebuchet ms"/>
                <a:cs typeface="trebuchet ms"/>
                <a:sym typeface="trebuchet ms"/>
                <a:hlinkClick r:id="rId3"/>
              </a:rPr>
              <a:t>https://www.tutorialspoint.com/python/python_basic_operators.htm</a:t>
            </a:r>
            <a:endParaRPr lang="en-US" sz="2000" b="1" dirty="0">
              <a:latin typeface="trebuchet ms"/>
              <a:ea typeface="trebuchet ms"/>
              <a:cs typeface="trebuchet ms"/>
              <a:sym typeface="trebuchet ms"/>
            </a:endParaRPr>
          </a:p>
          <a:p>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dirty="0">
              <a:solidFill>
                <a:srgbClr val="000000"/>
              </a:solidFill>
              <a:latin typeface="trebuchet ms"/>
              <a:ea typeface="trebuchet ms"/>
              <a:cs typeface="trebuchet ms"/>
              <a:sym typeface="trebuchet ms"/>
            </a:endParaRP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Printing things to the screen</a:t>
            </a:r>
          </a:p>
        </p:txBody>
      </p:sp>
      <p:sp>
        <p:nvSpPr>
          <p:cNvPr id="381" name="Shape 381"/>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D20035"/>
                </a:solidFill>
                <a:latin typeface="Menlo Regular"/>
                <a:ea typeface="Courier New"/>
                <a:cs typeface="Menlo Regular"/>
                <a:sym typeface="Courier New"/>
              </a:rPr>
              <a:t> </a:t>
            </a:r>
            <a:r>
              <a:rPr lang="en" sz="2400" dirty="0">
                <a:solidFill>
                  <a:srgbClr val="0E72A4"/>
                </a:solidFill>
                <a:latin typeface="Menlo Regular"/>
                <a:ea typeface="Courier New"/>
                <a:cs typeface="Menlo Regular"/>
                <a:sym typeface="Courier New"/>
              </a:rPr>
              <a:t>print</a:t>
            </a:r>
            <a:r>
              <a:rPr lang="en" sz="2400" dirty="0">
                <a:solidFill>
                  <a:srgbClr val="D20035"/>
                </a:solidFill>
                <a:latin typeface="Menlo Regular"/>
                <a:ea typeface="Courier New"/>
                <a:cs typeface="Menlo Regular"/>
                <a:sym typeface="Courier New"/>
              </a:rPr>
              <a:t>("Doctor Who</a:t>
            </a:r>
            <a:r>
              <a:rPr lang="en-US" sz="2400" dirty="0">
                <a:solidFill>
                  <a:srgbClr val="D20035"/>
                </a:solidFill>
                <a:latin typeface="Menlo Regular"/>
                <a:ea typeface="Courier New"/>
                <a:cs typeface="Menlo Regular"/>
                <a:sym typeface="Courier New"/>
              </a:rPr>
              <a:t>"</a:t>
            </a:r>
            <a:r>
              <a:rPr lang="en" sz="2400" dirty="0">
                <a:solidFill>
                  <a:srgbClr val="D20035"/>
                </a:solidFill>
                <a:latin typeface="Menlo Regular"/>
                <a:ea typeface="Courier New"/>
                <a:cs typeface="Menlo Regular"/>
                <a:sym typeface="Courier New"/>
              </a:rPr>
              <a:t>)</a:t>
            </a:r>
          </a:p>
          <a:p>
            <a:pPr rtl="0">
              <a:lnSpc>
                <a:spcPct val="100000"/>
              </a:lnSpc>
              <a:spcBef>
                <a:spcPts val="0"/>
              </a:spcBef>
              <a:buNone/>
            </a:pPr>
            <a:endParaRPr sz="2400" dirty="0">
              <a:solidFill>
                <a:srgbClr val="0E72A4"/>
              </a:solidFill>
              <a:latin typeface="Menlo Regular"/>
              <a:ea typeface="Courier New"/>
              <a:cs typeface="Menlo Regular"/>
              <a:sym typeface="Courier New"/>
            </a:endParaRPr>
          </a:p>
          <a:p>
            <a:pPr rtl="0">
              <a:lnSpc>
                <a:spcPct val="100000"/>
              </a:lnSpc>
              <a:spcBef>
                <a:spcPts val="0"/>
              </a:spcBef>
              <a:buNone/>
            </a:pPr>
            <a:r>
              <a:rPr lang="en" sz="2400" dirty="0">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doctors = [</a:t>
            </a:r>
            <a:r>
              <a:rPr lang="en" sz="2400" dirty="0">
                <a:solidFill>
                  <a:srgbClr val="D20035"/>
                </a:solidFill>
                <a:latin typeface="Menlo Regular"/>
                <a:ea typeface="Courier New"/>
                <a:cs typeface="Menlo Regular"/>
                <a:sym typeface="Courier New"/>
              </a:rPr>
              <a:t>'Matt Smith'</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20035"/>
                </a:solidFill>
                <a:latin typeface="Menlo Regular"/>
                <a:ea typeface="Courier New"/>
                <a:cs typeface="Menlo Regular"/>
                <a:sym typeface="Courier New"/>
              </a:rPr>
              <a:t>'David Tennent'</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p>
          <a:p>
            <a:pPr rtl="0">
              <a:lnSpc>
                <a:spcPct val="100000"/>
              </a:lnSpc>
              <a:spcBef>
                <a:spcPts val="0"/>
              </a:spcBef>
              <a:buNone/>
            </a:pPr>
            <a:r>
              <a:rPr lang="en-US" sz="2400" dirty="0">
                <a:latin typeface="Menlo Regular"/>
                <a:ea typeface="Courier New"/>
                <a:cs typeface="Menlo Regular"/>
                <a:sym typeface="Courier New"/>
              </a:rPr>
              <a:t>&gt;&gt;&gt; </a:t>
            </a:r>
            <a:r>
              <a:rPr lang="en-US" sz="2400" dirty="0">
                <a:solidFill>
                  <a:srgbClr val="0E72A4"/>
                </a:solidFill>
                <a:latin typeface="Menlo Regular"/>
                <a:ea typeface="Courier New"/>
                <a:cs typeface="Menlo Regular"/>
                <a:sym typeface="Courier New"/>
              </a:rPr>
              <a:t>p</a:t>
            </a:r>
            <a:r>
              <a:rPr lang="en" sz="2400" dirty="0">
                <a:solidFill>
                  <a:srgbClr val="0E72A4"/>
                </a:solidFill>
                <a:latin typeface="Menlo Regular"/>
                <a:ea typeface="Courier New"/>
                <a:cs typeface="Menlo Regular"/>
                <a:sym typeface="Courier New"/>
              </a:rPr>
              <a:t>rint(doctors[0])</a:t>
            </a:r>
          </a:p>
          <a:p>
            <a:pPr rtl="0">
              <a:lnSpc>
                <a:spcPct val="100000"/>
              </a:lnSpc>
              <a:spcBef>
                <a:spcPts val="0"/>
              </a:spcBef>
              <a:buNone/>
            </a:pPr>
            <a:endParaRPr lang="en" sz="2400" dirty="0">
              <a:solidFill>
                <a:schemeClr val="tx1"/>
              </a:solidFill>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 best_episode = </a:t>
            </a:r>
            <a:r>
              <a:rPr lang="en" sz="2400" dirty="0">
                <a:solidFill>
                  <a:srgbClr val="D20035"/>
                </a:solidFill>
                <a:latin typeface="Menlo Regular"/>
                <a:ea typeface="Courier New"/>
                <a:cs typeface="Menlo Regular"/>
                <a:sym typeface="Courier New"/>
              </a:rPr>
              <a:t>'Blink'</a:t>
            </a: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episode is " </a:t>
            </a:r>
            <a:r>
              <a:rPr lang="en" sz="2400" dirty="0">
                <a:latin typeface="Menlo Regular"/>
                <a:ea typeface="Courier New"/>
                <a:cs typeface="Menlo Regular"/>
                <a:sym typeface="Courier New"/>
              </a:rPr>
              <a:t>+ best_episode)</a:t>
            </a:r>
          </a:p>
          <a:p>
            <a:pPr rtl="0">
              <a:lnSpc>
                <a:spcPct val="100000"/>
              </a:lnSpc>
              <a:spcBef>
                <a:spcPts val="0"/>
              </a:spcBef>
              <a:buNone/>
            </a:pPr>
            <a:endParaRPr lang="en" sz="2400" dirty="0">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Doctor is " </a:t>
            </a:r>
            <a:r>
              <a:rPr lang="en" sz="2400" dirty="0">
                <a:latin typeface="Menlo Regular"/>
                <a:ea typeface="Courier New"/>
                <a:cs typeface="Menlo Regular"/>
                <a:sym typeface="Courier New"/>
              </a:rPr>
              <a:t>+ doctors[</a:t>
            </a:r>
            <a:r>
              <a:rPr lang="en" sz="2400" dirty="0">
                <a:solidFill>
                  <a:srgbClr val="0E72A4"/>
                </a:solidFill>
                <a:latin typeface="Menlo Regular"/>
                <a:ea typeface="Courier New"/>
                <a:cs typeface="Menlo Regular"/>
                <a:sym typeface="Courier New"/>
              </a:rPr>
              <a:t>1</a:t>
            </a:r>
            <a:r>
              <a:rPr lang="en" sz="2400" dirty="0">
                <a:latin typeface="Menlo Regular"/>
                <a:ea typeface="Courier New"/>
                <a:cs typeface="Menlo Regular"/>
                <a:sym typeface="Courier New"/>
              </a:rPr>
              <a:t>])</a:t>
            </a: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rPr>
              <a:t>Code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87" name="Shape 3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400" dirty="0">
                <a:solidFill>
                  <a:srgbClr val="000000"/>
                </a:solidFill>
              </a:rPr>
              <a:t>Store your street address, city, state, and zip code in variables (or even better, a dictionary!), then print them in the usual format:</a:t>
            </a:r>
          </a:p>
          <a:p>
            <a:pPr lvl="0" rtl="0">
              <a:spcBef>
                <a:spcPts val="0"/>
              </a:spcBef>
              <a:buNone/>
            </a:pPr>
            <a:endParaRPr sz="2400" dirty="0">
              <a:solidFill>
                <a:schemeClr val="bg2">
                  <a:lumMod val="50000"/>
                </a:schemeClr>
              </a:solidFill>
            </a:endParaRPr>
          </a:p>
          <a:p>
            <a:pPr lvl="0" rtl="0">
              <a:spcBef>
                <a:spcPts val="0"/>
              </a:spcBef>
              <a:buNone/>
            </a:pPr>
            <a:r>
              <a:rPr lang="en-US" sz="2400" dirty="0">
                <a:solidFill>
                  <a:schemeClr val="bg2">
                    <a:lumMod val="50000"/>
                  </a:schemeClr>
                </a:solidFill>
                <a:latin typeface="Menlo Regular"/>
                <a:ea typeface="Courier New"/>
                <a:cs typeface="Menlo Regular"/>
                <a:sym typeface="Courier New"/>
              </a:rPr>
              <a:t>Brandon Walsh</a:t>
            </a:r>
            <a:endParaRPr lang="en" sz="2400" dirty="0">
              <a:solidFill>
                <a:schemeClr val="bg2">
                  <a:lumMod val="50000"/>
                </a:schemeClr>
              </a:solidFill>
              <a:latin typeface="Menlo Regular"/>
              <a:ea typeface="Courier New"/>
              <a:cs typeface="Menlo Regular"/>
              <a:sym typeface="Courier New"/>
            </a:endParaRPr>
          </a:p>
          <a:p>
            <a:pPr lvl="0" rtl="0">
              <a:spcBef>
                <a:spcPts val="0"/>
              </a:spcBef>
              <a:buNone/>
            </a:pPr>
            <a:r>
              <a:rPr lang="en" sz="2400" dirty="0">
                <a:solidFill>
                  <a:schemeClr val="bg2">
                    <a:lumMod val="50000"/>
                  </a:schemeClr>
                </a:solidFill>
                <a:latin typeface="Menlo Regular"/>
                <a:ea typeface="Courier New"/>
                <a:cs typeface="Menlo Regular"/>
                <a:sym typeface="Courier New"/>
              </a:rPr>
              <a:t>123 My Street</a:t>
            </a:r>
          </a:p>
          <a:p>
            <a:pPr>
              <a:spcBef>
                <a:spcPts val="0"/>
              </a:spcBef>
              <a:buNone/>
            </a:pPr>
            <a:r>
              <a:rPr lang="en-US" sz="2400" dirty="0">
                <a:solidFill>
                  <a:schemeClr val="bg2">
                    <a:lumMod val="50000"/>
                  </a:schemeClr>
                </a:solidFill>
                <a:latin typeface="Menlo Regular"/>
                <a:ea typeface="Courier New"/>
                <a:cs typeface="Menlo Regular"/>
                <a:sym typeface="Courier New"/>
              </a:rPr>
              <a:t>Charlottesville</a:t>
            </a:r>
            <a:r>
              <a:rPr lang="en" sz="2400" dirty="0">
                <a:solidFill>
                  <a:schemeClr val="bg2">
                    <a:lumMod val="50000"/>
                  </a:schemeClr>
                </a:solidFill>
                <a:latin typeface="Menlo Regular"/>
                <a:ea typeface="Courier New"/>
                <a:cs typeface="Menlo Regular"/>
                <a:sym typeface="Courier New"/>
              </a:rPr>
              <a:t>, VA </a:t>
            </a:r>
            <a:r>
              <a:rPr lang="en-US" sz="2400" dirty="0">
                <a:solidFill>
                  <a:schemeClr val="bg2">
                    <a:lumMod val="50000"/>
                  </a:schemeClr>
                </a:solidFill>
                <a:latin typeface="Menlo Regular"/>
                <a:ea typeface="Courier New"/>
                <a:cs typeface="Menlo Regular"/>
                <a:sym typeface="Courier New"/>
              </a:rPr>
              <a:t>22903</a:t>
            </a:r>
            <a:endParaRPr lang="en" sz="2400" dirty="0">
              <a:solidFill>
                <a:schemeClr val="bg2">
                  <a:lumMod val="50000"/>
                </a:schemeClr>
              </a:solidFill>
              <a:latin typeface="Menlo Regular"/>
              <a:ea typeface="Courier New"/>
              <a:cs typeface="Menlo Regular"/>
              <a:sym typeface="Courier New"/>
            </a:endParaRP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sz="6800" b="0" dirty="0">
              <a:solidFill>
                <a:srgbClr val="FF0000"/>
              </a:solidFill>
              <a:latin typeface="Yanone Kaffeesatz Bold"/>
              <a:ea typeface="Ubuntu"/>
              <a:cs typeface="Yanone Kaffeesatz Bold"/>
            </a:endParaRPr>
          </a:p>
        </p:txBody>
      </p:sp>
      <p:sp>
        <p:nvSpPr>
          <p:cNvPr id="393" name="Shape 3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200" dirty="0">
                <a:solidFill>
                  <a:srgbClr val="000000"/>
                </a:solidFill>
                <a:latin typeface="Menlo Regular"/>
                <a:ea typeface="Courier New"/>
                <a:cs typeface="Menlo Regular"/>
                <a:sym typeface="Courier New"/>
              </a:rPr>
              <a:t>address = {</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'name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Ethan Reed</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'street</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'123 My Street'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'city</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D20035"/>
                </a:solidFill>
                <a:latin typeface="Menlo Regular"/>
                <a:ea typeface="Courier New"/>
                <a:cs typeface="Menlo Regular"/>
                <a:sym typeface="Courier New"/>
              </a:rPr>
              <a:t>Charlottesville</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'state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'VA'</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'zip</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22903</a:t>
            </a:r>
            <a:r>
              <a:rPr lang="en" sz="2200" dirty="0">
                <a:solidFill>
                  <a:srgbClr val="D20035"/>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a:t>
            </a:r>
          </a:p>
          <a:p>
            <a:pPr lvl="0" rtl="0">
              <a:spcBef>
                <a:spcPts val="0"/>
              </a:spcBef>
              <a:buNone/>
            </a:pPr>
            <a:endParaRPr sz="2200" dirty="0">
              <a:solidFill>
                <a:srgbClr val="000000"/>
              </a:solidFill>
              <a:latin typeface="Menlo Regular"/>
              <a:ea typeface="Courier New"/>
              <a:cs typeface="Menlo Regular"/>
              <a:sym typeface="Courier New"/>
            </a:endParaRPr>
          </a:p>
          <a:p>
            <a:pPr lvl="0" rtl="0">
              <a:spcBef>
                <a:spcPts val="0"/>
              </a:spcBef>
              <a:buNone/>
            </a:pPr>
            <a:r>
              <a:rPr lang="en-US" sz="2200" dirty="0">
                <a:solidFill>
                  <a:srgbClr val="0E72A4"/>
                </a:solidFill>
                <a:latin typeface="Menlo Regular"/>
                <a:ea typeface="Courier New"/>
                <a:cs typeface="Menlo Regular"/>
                <a:sym typeface="Courier New"/>
              </a:rPr>
              <a:t>print</a:t>
            </a:r>
            <a:r>
              <a:rPr lang="en-US" sz="2200" dirty="0">
                <a:solidFill>
                  <a:srgbClr val="000000"/>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'name'</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a:solidFill>
                  <a:srgbClr val="0E72A4"/>
                </a:solidFill>
                <a:latin typeface="Menlo Regular"/>
                <a:ea typeface="Courier New"/>
                <a:cs typeface="Menlo Regular"/>
                <a:sym typeface="Courier New"/>
              </a:rPr>
              <a:t>p</a:t>
            </a:r>
            <a:r>
              <a:rPr lang="en" sz="2200" dirty="0">
                <a:solidFill>
                  <a:srgbClr val="0E72A4"/>
                </a:solidFill>
                <a:latin typeface="Menlo Regular"/>
                <a:ea typeface="Courier New"/>
                <a:cs typeface="Menlo Regular"/>
                <a:sym typeface="Courier New"/>
              </a:rPr>
              <a:t>rint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'street'</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err="1">
                <a:solidFill>
                  <a:srgbClr val="0E72A4"/>
                </a:solidFill>
                <a:latin typeface="Menlo Regular"/>
                <a:ea typeface="Courier New"/>
                <a:cs typeface="Menlo Regular"/>
                <a:sym typeface="Courier New"/>
              </a:rPr>
              <a:t>pr</a:t>
            </a:r>
            <a:r>
              <a:rPr lang="en" sz="2200" dirty="0">
                <a:solidFill>
                  <a:srgbClr val="0E72A4"/>
                </a:solidFill>
                <a:latin typeface="Menlo Regular"/>
                <a:ea typeface="Courier New"/>
                <a:cs typeface="Menlo Regular"/>
                <a:sym typeface="Courier New"/>
              </a:rPr>
              <a:t>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'city'</a:t>
            </a:r>
            <a:r>
              <a:rPr lang="en" sz="2200" dirty="0">
                <a:solidFill>
                  <a:srgbClr val="000000"/>
                </a:solidFill>
                <a:latin typeface="Menlo Regular"/>
                <a:ea typeface="Courier New"/>
                <a:cs typeface="Menlo Regular"/>
                <a:sym typeface="Courier New"/>
              </a:rPr>
              <a:t>] + </a:t>
            </a:r>
            <a:r>
              <a:rPr lang="en" sz="2200" dirty="0">
                <a:solidFill>
                  <a:srgbClr val="D20035"/>
                </a:solidFill>
                <a:latin typeface="Menlo Regular"/>
                <a:ea typeface="Courier New"/>
                <a:cs typeface="Menlo Regular"/>
                <a:sym typeface="Courier New"/>
              </a:rPr>
              <a:t>', ' </a:t>
            </a:r>
            <a:r>
              <a:rPr lang="en" sz="2200" dirty="0">
                <a:solidFill>
                  <a:srgbClr val="000000"/>
                </a:solidFill>
                <a:latin typeface="Menlo Regular"/>
                <a:ea typeface="Courier New"/>
                <a:cs typeface="Menlo Regular"/>
                <a:sym typeface="Courier New"/>
              </a:rPr>
              <a:t>+ address[</a:t>
            </a:r>
            <a:r>
              <a:rPr lang="en" sz="2200" dirty="0">
                <a:solidFill>
                  <a:srgbClr val="D20035"/>
                </a:solidFill>
                <a:latin typeface="Menlo Regular"/>
                <a:ea typeface="Courier New"/>
                <a:cs typeface="Menlo Regular"/>
                <a:sym typeface="Courier New"/>
              </a:rPr>
              <a:t>'state'</a:t>
            </a:r>
            <a:r>
              <a:rPr lang="en" sz="2200" dirty="0">
                <a:solidFill>
                  <a:srgbClr val="000000"/>
                </a:solidFill>
                <a:latin typeface="Menlo Regular"/>
                <a:ea typeface="Courier New"/>
                <a:cs typeface="Menlo Regular"/>
                <a:sym typeface="Courier New"/>
              </a:rPr>
              <a:t>] + ' ' + address[</a:t>
            </a:r>
            <a:r>
              <a:rPr lang="en" sz="2200" dirty="0">
                <a:solidFill>
                  <a:srgbClr val="D20035"/>
                </a:solidFill>
                <a:latin typeface="Menlo Regular"/>
                <a:ea typeface="Courier New"/>
                <a:cs typeface="Menlo Regular"/>
                <a:sym typeface="Courier New"/>
              </a:rPr>
              <a:t>'zip'</a:t>
            </a:r>
            <a:r>
              <a:rPr lang="en" sz="2200" dirty="0">
                <a:solidFill>
                  <a:srgbClr val="000000"/>
                </a:solidFill>
                <a:latin typeface="Menlo Regular"/>
                <a:ea typeface="Courier New"/>
                <a:cs typeface="Menlo Regular"/>
                <a:sym typeface="Courier New"/>
              </a:rPr>
              <a:t>])</a:t>
            </a:r>
          </a:p>
          <a:p>
            <a:pPr>
              <a:spcBef>
                <a:spcPts val="0"/>
              </a:spcBef>
              <a:buNone/>
            </a:pPr>
            <a:endParaRPr dirty="0"/>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body" idx="1"/>
          </p:nvPr>
        </p:nvSpPr>
        <p:spPr>
          <a:xfrm>
            <a:off x="240030" y="994107"/>
            <a:ext cx="8664000" cy="5006399"/>
          </a:xfrm>
          <a:prstGeom prst="rect">
            <a:avLst/>
          </a:prstGeom>
        </p:spPr>
        <p:txBody>
          <a:bodyPr lIns="38100" tIns="38100" rIns="38100" bIns="38100" anchor="t" anchorCtr="0">
            <a:noAutofit/>
          </a:bodyPr>
          <a:lstStyle/>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Syntax (form)</a:t>
            </a:r>
          </a:p>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Semantics (meaning)</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signs</a:t>
            </a:r>
            <a:r>
              <a:rPr lang="en" sz="3200" b="0" dirty="0">
                <a:solidFill>
                  <a:srgbClr val="000000"/>
                </a:solidFill>
                <a:latin typeface="Open Sans"/>
                <a:ea typeface="Open Sans"/>
                <a:cs typeface="Open Sans"/>
                <a:sym typeface="Open Sans"/>
              </a:rPr>
              <a:t>/words (variables, symbols, numbers, strings)</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expressions</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"flow" (decisions, conditions, loops, </a:t>
            </a:r>
            <a:r>
              <a:rPr lang="en" sz="3200" dirty="0">
                <a:solidFill>
                  <a:srgbClr val="000000"/>
                </a:solidFill>
                <a:latin typeface="Open Sans"/>
                <a:ea typeface="Open Sans"/>
                <a:cs typeface="Open Sans"/>
                <a:sym typeface="Open Sans"/>
              </a:rPr>
              <a:t>narrative</a:t>
            </a:r>
            <a:r>
              <a:rPr lang="en" sz="3200" b="0" dirty="0">
                <a:solidFill>
                  <a:srgbClr val="000000"/>
                </a:solidFill>
                <a:latin typeface="Open Sans"/>
                <a:ea typeface="Open Sans"/>
                <a:cs typeface="Open Sans"/>
                <a:sym typeface="Open Sans"/>
              </a:rPr>
              <a:t>)</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complex entities (methods, structures, &amp; objects)</a:t>
            </a:r>
          </a:p>
        </p:txBody>
      </p:sp>
    </p:spTree>
    <p:extLst>
      <p:ext uri="{BB962C8B-B14F-4D97-AF65-F5344CB8AC3E}">
        <p14:creationId xmlns:p14="http://schemas.microsoft.com/office/powerpoint/2010/main" val="1749344034"/>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p:spPr>
        <p:txBody>
          <a:bodyPr lIns="91425" tIns="91425" rIns="91425" bIns="91425" anchor="b" anchorCtr="0">
            <a:noAutofit/>
          </a:bodyPr>
          <a:lstStyle/>
          <a:p>
            <a:r>
              <a:rPr lang="en" sz="6800" b="0" dirty="0">
                <a:solidFill>
                  <a:srgbClr val="FF0000"/>
                </a:solidFill>
                <a:latin typeface="Yanone Kaffeesatz Bold"/>
                <a:ea typeface="Ubuntu"/>
                <a:cs typeface="Yanone Kaffeesatz Bold"/>
              </a:rPr>
              <a:t>Code</a:t>
            </a:r>
            <a:r>
              <a:rPr lang="en"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99" name="Shape 399"/>
          <p:cNvSpPr txBox="1">
            <a:spLocks noGrp="1"/>
          </p:cNvSpPr>
          <p:nvPr>
            <p:ph type="body" idx="1"/>
          </p:nvPr>
        </p:nvSpPr>
        <p:spPr>
          <a:prstGeom prst="rect">
            <a:avLst/>
          </a:prstGeom>
        </p:spPr>
        <p:txBody>
          <a:bodyPr lIns="91425" tIns="91425" rIns="91425" bIns="91425" anchor="t" anchorCtr="0">
            <a:noAutofit/>
          </a:bodyPr>
          <a:lstStyle/>
          <a:p>
            <a:pPr lvl="0">
              <a:buNone/>
            </a:pPr>
            <a:r>
              <a:rPr lang="en" sz="2600" dirty="0">
                <a:solidFill>
                  <a:srgbClr val="000000"/>
                </a:solidFill>
                <a:sym typeface="Open Sans"/>
              </a:rPr>
              <a:t>A book you are interested in is 457 pages long, with an average of 250 words per page. If you were to break your book into 100 equal pieces, how many words would there be in each piece? Can you write code that is flexible enough to use for different lengths? </a:t>
            </a:r>
          </a:p>
          <a:p>
            <a:pPr lvl="0">
              <a:buNone/>
            </a:pPr>
            <a:endParaRPr lang="en" sz="2600" dirty="0">
              <a:solidFill>
                <a:srgbClr val="000000"/>
              </a:solidFill>
              <a:sym typeface="Open Sans"/>
            </a:endParaRPr>
          </a:p>
          <a:p>
            <a:pPr lvl="0">
              <a:buNone/>
            </a:pPr>
            <a:r>
              <a:rPr lang="en" sz="2600" dirty="0">
                <a:solidFill>
                  <a:srgbClr val="000000"/>
                </a:solidFill>
                <a:sym typeface="Open Sans"/>
              </a:rPr>
              <a:t>Bonus (conceptual, not coding): </a:t>
            </a:r>
            <a:r>
              <a:rPr lang="en-US" sz="2600" dirty="0">
                <a:solidFill>
                  <a:srgbClr val="000000"/>
                </a:solidFill>
                <a:sym typeface="Open Sans"/>
              </a:rPr>
              <a:t>If you were to then take this information and use it, how would you go about taking that large book and breaking it into those equal pieces?</a:t>
            </a:r>
          </a:p>
          <a:p>
            <a:pPr lvl="0">
              <a:buNone/>
            </a:pPr>
            <a:endParaRPr lang="en" sz="2600" dirty="0">
              <a:solidFill>
                <a:srgbClr val="000000"/>
              </a:solidFill>
              <a:sym typeface="Open Sans"/>
            </a:endParaRPr>
          </a:p>
          <a:p>
            <a:pPr lvl="0">
              <a:buNone/>
            </a:pPr>
            <a:endParaRPr lang="en" sz="2600" dirty="0">
              <a:solidFill>
                <a:srgbClr val="000000"/>
              </a:solidFill>
              <a:sym typeface="Open Sans"/>
            </a:endParaRPr>
          </a:p>
        </p:txBody>
      </p:sp>
    </p:spTree>
  </p:cSld>
  <p:clrMapOvr>
    <a:overrideClrMapping bg1="lt1" tx1="dk1" bg2="dk2" tx2="lt2" accent1="accent1" accent2="accent2" accent3="accent3" accent4="accent4" accent5="accent5" accent6="accent6" hlink="hlink" folHlink="folHlink"/>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r>
              <a:rPr lang="en-US" sz="6800" b="0" dirty="0">
                <a:solidFill>
                  <a:srgbClr val="FF0000"/>
                </a:solidFill>
                <a:latin typeface="Yanone Kaffeesatz Bold"/>
                <a:ea typeface="Ubuntu"/>
                <a:cs typeface="Yanone Kaffeesatz Bold"/>
              </a:rPr>
              <a:t>An</a:t>
            </a:r>
            <a:r>
              <a:rPr lang="en-US"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Approach</a:t>
            </a:r>
            <a:endParaRPr lang="en" sz="6800" b="0" dirty="0">
              <a:solidFill>
                <a:srgbClr val="FF0000"/>
              </a:solidFill>
              <a:latin typeface="Yanone Kaffeesatz Bold"/>
              <a:ea typeface="Ubuntu"/>
              <a:cs typeface="Yanone Kaffeesatz Bold"/>
            </a:endParaRPr>
          </a:p>
        </p:txBody>
      </p:sp>
      <p:sp>
        <p:nvSpPr>
          <p:cNvPr id="405" name="Shape 40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Multiply the number of pages by the average number of words.</a:t>
            </a:r>
          </a:p>
          <a:p>
            <a:pPr marL="457200" lvl="0" indent="-419100" rtl="0">
              <a:spcBef>
                <a:spcPts val="0"/>
              </a:spcBef>
              <a:buClr>
                <a:schemeClr val="dk1"/>
              </a:buClr>
              <a:buSzPct val="100000"/>
              <a:buFont typeface="Arial"/>
              <a:buChar char="●"/>
            </a:pPr>
            <a:r>
              <a:rPr lang="en" dirty="0"/>
              <a:t>Do the math</a:t>
            </a:r>
          </a:p>
          <a:p>
            <a:pPr marL="457200" lvl="0" indent="-419100">
              <a:spcBef>
                <a:spcPts val="0"/>
              </a:spcBef>
              <a:buClr>
                <a:schemeClr val="dk1"/>
              </a:buClr>
              <a:buSzPct val="100000"/>
              <a:buFont typeface="Arial"/>
              <a:buChar char="●"/>
            </a:pPr>
            <a:r>
              <a:rPr lang="en" dirty="0"/>
              <a:t>Return a result</a:t>
            </a:r>
          </a:p>
          <a:p>
            <a:pPr marL="457200" lvl="0" indent="-419100">
              <a:spcBef>
                <a:spcPts val="0"/>
              </a:spcBef>
              <a:buClr>
                <a:schemeClr val="dk1"/>
              </a:buClr>
              <a:buSzPct val="100000"/>
              <a:buFont typeface="Arial"/>
              <a:buChar char="●"/>
            </a:pPr>
            <a:r>
              <a:rPr lang="en" dirty="0"/>
              <a:t>Use variables to make your work meaningful</a:t>
            </a: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dirty="0"/>
          </a:p>
        </p:txBody>
      </p:sp>
      <p:sp>
        <p:nvSpPr>
          <p:cNvPr id="411" name="Shape 41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sz="1800" dirty="0">
                <a:solidFill>
                  <a:srgbClr val="000000"/>
                </a:solidFill>
                <a:latin typeface="Menlo Regular"/>
                <a:ea typeface="Courier New"/>
                <a:cs typeface="Menlo Regular"/>
                <a:sym typeface="Courier New"/>
              </a:rPr>
              <a:t>p</a:t>
            </a:r>
            <a:r>
              <a:rPr lang="en" sz="1800" dirty="0">
                <a:solidFill>
                  <a:srgbClr val="000000"/>
                </a:solidFill>
                <a:latin typeface="Menlo Regular"/>
                <a:ea typeface="Courier New"/>
                <a:cs typeface="Menlo Regular"/>
                <a:sym typeface="Courier New"/>
              </a:rPr>
              <a:t>ages = 457</a:t>
            </a:r>
            <a:endParaRPr lang="en" sz="1800" dirty="0">
              <a:solidFill>
                <a:srgbClr val="118987"/>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words_per_page = 250</a:t>
            </a:r>
            <a:endParaRPr sz="1800" dirty="0">
              <a:solidFill>
                <a:srgbClr val="000000"/>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number_of_pieces = 100</a:t>
            </a:r>
          </a:p>
          <a:p>
            <a:pPr lvl="0" rtl="0">
              <a:spcBef>
                <a:spcPts val="0"/>
              </a:spcBef>
              <a:buNone/>
            </a:pPr>
            <a:endParaRPr lang="en-US" sz="1800" dirty="0">
              <a:solidFill>
                <a:srgbClr val="000000"/>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each_chunk = (457 * 250)/100</a:t>
            </a:r>
          </a:p>
          <a:p>
            <a:pPr lvl="0" rtl="0">
              <a:spcBef>
                <a:spcPts val="0"/>
              </a:spcBef>
              <a:buNone/>
            </a:pPr>
            <a:endParaRPr lang="en" sz="1800" dirty="0">
              <a:solidFill>
                <a:srgbClr val="118987"/>
              </a:solidFill>
              <a:latin typeface="Menlo Regular"/>
              <a:ea typeface="Courier New"/>
              <a:cs typeface="Menlo Regular"/>
              <a:sym typeface="Courier New"/>
            </a:endParaRP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Real World</a:t>
            </a:r>
            <a:endParaRPr lang="en" dirty="0"/>
          </a:p>
        </p:txBody>
      </p:sp>
      <p:pic>
        <p:nvPicPr>
          <p:cNvPr id="3" name="Picture 2">
            <a:extLst>
              <a:ext uri="{FF2B5EF4-FFF2-40B4-BE49-F238E27FC236}">
                <a16:creationId xmlns:a16="http://schemas.microsoft.com/office/drawing/2014/main" xmlns="" id="{D86D84BD-E3A8-8F4F-AE00-F7C65CD77731}"/>
              </a:ext>
            </a:extLst>
          </p:cNvPr>
          <p:cNvPicPr>
            <a:picLocks noChangeAspect="1"/>
          </p:cNvPicPr>
          <p:nvPr/>
        </p:nvPicPr>
        <p:blipFill>
          <a:blip r:embed="rId3"/>
          <a:stretch>
            <a:fillRect/>
          </a:stretch>
        </p:blipFill>
        <p:spPr>
          <a:xfrm>
            <a:off x="2030458" y="1590439"/>
            <a:ext cx="5083084" cy="4112903"/>
          </a:xfrm>
          <a:prstGeom prst="rect">
            <a:avLst/>
          </a:prstGeom>
        </p:spPr>
      </p:pic>
      <p:sp>
        <p:nvSpPr>
          <p:cNvPr id="4" name="TextBox 3">
            <a:extLst>
              <a:ext uri="{FF2B5EF4-FFF2-40B4-BE49-F238E27FC236}">
                <a16:creationId xmlns:a16="http://schemas.microsoft.com/office/drawing/2014/main" xmlns="" id="{3CB98D79-4BC9-9340-A039-DDA0FA4D1438}"/>
              </a:ext>
            </a:extLst>
          </p:cNvPr>
          <p:cNvSpPr txBox="1"/>
          <p:nvPr/>
        </p:nvSpPr>
        <p:spPr>
          <a:xfrm>
            <a:off x="517044" y="5876144"/>
            <a:ext cx="8109912" cy="646331"/>
          </a:xfrm>
          <a:prstGeom prst="rect">
            <a:avLst/>
          </a:prstGeom>
          <a:noFill/>
        </p:spPr>
        <p:txBody>
          <a:bodyPr wrap="none" rtlCol="0">
            <a:spAutoFit/>
          </a:bodyPr>
          <a:lstStyle/>
          <a:p>
            <a:r>
              <a:rPr lang="en-US" sz="1800"/>
              <a:t>Distributions of words across narrative time in 27,266 novels – David McClure</a:t>
            </a:r>
          </a:p>
          <a:p>
            <a:r>
              <a:rPr lang="en-US" sz="1800">
                <a:hlinkClick r:id="rId4"/>
              </a:rPr>
              <a:t>https://litlab.stanford.edu/distributions-of-words-27k-novels/</a:t>
            </a:r>
            <a:endParaRPr lang="en-US" sz="1800"/>
          </a:p>
        </p:txBody>
      </p:sp>
    </p:spTree>
    <p:extLst>
      <p:ext uri="{BB962C8B-B14F-4D97-AF65-F5344CB8AC3E}">
        <p14:creationId xmlns:p14="http://schemas.microsoft.com/office/powerpoint/2010/main" val="3312054868"/>
      </p:ext>
    </p:extLst>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14400" y="0"/>
            <a:ext cx="7305675" cy="6858000"/>
          </a:xfrm>
          <a:prstGeom prst="rect">
            <a:avLst/>
          </a:prstGeom>
        </p:spPr>
      </p:pic>
    </p:spTree>
    <p:extLst>
      <p:ext uri="{BB962C8B-B14F-4D97-AF65-F5344CB8AC3E}">
        <p14:creationId xmlns:p14="http://schemas.microsoft.com/office/powerpoint/2010/main" val="12966327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Resources</a:t>
            </a:r>
          </a:p>
        </p:txBody>
      </p:sp>
      <p:sp>
        <p:nvSpPr>
          <p:cNvPr id="417" name="Shape 417"/>
          <p:cNvSpPr txBox="1">
            <a:spLocks noGrp="1"/>
          </p:cNvSpPr>
          <p:nvPr>
            <p:ph type="body" idx="1"/>
          </p:nvPr>
        </p:nvSpPr>
        <p:spPr>
          <a:xfrm>
            <a:off x="283657" y="1640497"/>
            <a:ext cx="7969634" cy="4927252"/>
          </a:xfrm>
          <a:prstGeom prst="rect">
            <a:avLst/>
          </a:prstGeom>
        </p:spPr>
        <p:txBody>
          <a:bodyPr lIns="38100" tIns="38100" rIns="38100" bIns="38100" anchor="t" anchorCtr="0">
            <a:noAutofit/>
          </a:bodyPr>
          <a:lstStyle/>
          <a:p>
            <a:pPr marL="381000" lvl="0" indent="-203200">
              <a:buClr>
                <a:srgbClr val="0000FF"/>
              </a:buClr>
              <a:buSzPct val="100000"/>
              <a:buFont typeface="Arial"/>
              <a:buChar char="●"/>
            </a:pPr>
            <a:r>
              <a:rPr lang="en" sz="2400" u="sng" dirty="0">
                <a:solidFill>
                  <a:srgbClr val="0000FF"/>
                </a:solidFill>
                <a:sym typeface="Open Sans"/>
              </a:rPr>
              <a:t>https://docs.python.org/3/</a:t>
            </a:r>
            <a:r>
              <a:rPr lang="en" sz="2400" dirty="0">
                <a:solidFill>
                  <a:srgbClr val="000000"/>
                </a:solidFill>
                <a:latin typeface="Open Sans"/>
                <a:ea typeface="Open Sans"/>
                <a:cs typeface="Open Sans"/>
                <a:sym typeface="Open Sans"/>
              </a:rPr>
              <a:t> </a:t>
            </a:r>
          </a:p>
          <a:p>
            <a:pPr marL="381000" lvl="0" indent="-203200">
              <a:buClr>
                <a:srgbClr val="000000"/>
              </a:buClr>
              <a:buSzPct val="100000"/>
              <a:buFont typeface="Arial"/>
              <a:buChar char="●"/>
            </a:pPr>
            <a:r>
              <a:rPr lang="en" sz="2400" dirty="0">
                <a:sym typeface="Open Sans"/>
              </a:rPr>
              <a:t>https://learnpythonthehardway.org/</a:t>
            </a:r>
            <a:endParaRPr lang="en" sz="240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theme/theme1.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themeOverride>
</file>

<file path=ppt/theme/themeOverride2.xml><?xml version="1.0" encoding="utf-8"?>
<a:themeOverride xmlns:a="http://schemas.openxmlformats.org/drawingml/2006/main">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themeOverride>
</file>

<file path=ppt/theme/themeOverride3.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otalTime>1352</TotalTime>
  <Words>3278</Words>
  <Application>Microsoft Office PowerPoint</Application>
  <PresentationFormat>On-screen Show (4:3)</PresentationFormat>
  <Paragraphs>594</Paragraphs>
  <Slides>95</Slides>
  <Notes>90</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95</vt:i4>
      </vt:variant>
    </vt:vector>
  </HeadingPairs>
  <TitlesOfParts>
    <vt:vector size="109" baseType="lpstr">
      <vt:lpstr>arial</vt:lpstr>
      <vt:lpstr>arial</vt:lpstr>
      <vt:lpstr>Courier New</vt:lpstr>
      <vt:lpstr>Courier New</vt:lpstr>
      <vt:lpstr>Mangal</vt:lpstr>
      <vt:lpstr>Menlo Regular</vt:lpstr>
      <vt:lpstr>Open Sans</vt:lpstr>
      <vt:lpstr>trebuchet ms</vt:lpstr>
      <vt:lpstr>Ubuntu</vt:lpstr>
      <vt:lpstr>Wingdings</vt:lpstr>
      <vt:lpstr>Yanone Kaffeesatz Bold</vt:lpstr>
      <vt:lpstr>Yanone Kaffeesatz Regular</vt:lpstr>
      <vt:lpstr>Custom Theme</vt:lpstr>
      <vt:lpstr>Custom Theme</vt:lpstr>
      <vt:lpstr>PowerPoint Presentation</vt:lpstr>
      <vt:lpstr>PowerPoint Presentation</vt:lpstr>
      <vt:lpstr>Introduction to Humanities Programming</vt:lpstr>
      <vt:lpstr>What does it mean?</vt:lpstr>
      <vt:lpstr>Why Program?</vt:lpstr>
      <vt:lpstr>Digital Humanities Programming?</vt:lpstr>
      <vt:lpstr>What is a programming language?</vt:lpstr>
      <vt:lpstr>What is a programming language?</vt:lpstr>
      <vt:lpstr>PowerPoint Presentation</vt:lpstr>
      <vt:lpstr>PowerPoint Presentation</vt:lpstr>
      <vt:lpstr>Language</vt:lpstr>
      <vt:lpstr>Language Choice</vt:lpstr>
      <vt:lpstr>Library</vt:lpstr>
      <vt:lpstr>Python</vt:lpstr>
      <vt:lpstr>Python Philosophy:</vt:lpstr>
      <vt:lpstr>Python Philosophy:</vt:lpstr>
      <vt:lpstr>Why Python</vt:lpstr>
      <vt:lpstr>Why Not Python</vt:lpstr>
      <vt:lpstr>Two Pythons</vt:lpstr>
      <vt:lpstr>Two Pythons</vt:lpstr>
      <vt:lpstr>What we will cover</vt:lpstr>
      <vt:lpstr>What you will be able to do</vt:lpstr>
      <vt:lpstr>Open the Terminal</vt:lpstr>
      <vt:lpstr>Prompt</vt:lpstr>
      <vt:lpstr>python3</vt:lpstr>
      <vt:lpstr>python3</vt:lpstr>
      <vt:lpstr>Variables</vt:lpstr>
      <vt:lpstr>Variables</vt:lpstr>
      <vt:lpstr>What's with = ?</vt:lpstr>
      <vt:lpstr>Variable Assignment</vt:lpstr>
      <vt:lpstr>Variable Assignment</vt:lpstr>
      <vt:lpstr>Variable Naming</vt:lpstr>
      <vt:lpstr>Variable Naming</vt:lpstr>
      <vt:lpstr>Errors</vt:lpstr>
      <vt:lpstr>Ruby is a "duck-typed" language </vt:lpstr>
      <vt:lpstr>Duck-typing</vt:lpstr>
      <vt:lpstr>Duck-typing</vt:lpstr>
      <vt:lpstr>Types of ducks</vt:lpstr>
      <vt:lpstr>Numbers &amp; Letters</vt:lpstr>
      <vt:lpstr>Strings</vt:lpstr>
      <vt:lpstr>Exercise</vt:lpstr>
      <vt:lpstr>Running Python</vt:lpstr>
      <vt:lpstr>Running code</vt:lpstr>
      <vt:lpstr>In Practice</vt:lpstr>
      <vt:lpstr>Your Own Command Line Program</vt:lpstr>
      <vt:lpstr>Hello World</vt:lpstr>
      <vt:lpstr>Hello World 2</vt:lpstr>
      <vt:lpstr>Hello World 2</vt:lpstr>
      <vt:lpstr>A note on Filenames</vt:lpstr>
      <vt:lpstr>Git it?</vt:lpstr>
      <vt:lpstr>From Now On</vt:lpstr>
      <vt:lpstr>Numbers</vt:lpstr>
      <vt:lpstr>Numbers</vt:lpstr>
      <vt:lpstr>Numbers</vt:lpstr>
      <vt:lpstr>Exercise (interpreter)</vt:lpstr>
      <vt:lpstr>An answer</vt:lpstr>
      <vt:lpstr>Git it</vt:lpstr>
      <vt:lpstr>Collections  </vt:lpstr>
      <vt:lpstr>Collections</vt:lpstr>
      <vt:lpstr>List</vt:lpstr>
      <vt:lpstr>Exercise (in a file)</vt:lpstr>
      <vt:lpstr>PowerPoint Presentation</vt:lpstr>
      <vt:lpstr>List</vt:lpstr>
      <vt:lpstr>Exercise</vt:lpstr>
      <vt:lpstr>PowerPoint Presentation</vt:lpstr>
      <vt:lpstr>Dictionary</vt:lpstr>
      <vt:lpstr>Dict Syntax</vt:lpstr>
      <vt:lpstr>Exercise</vt:lpstr>
      <vt:lpstr>PowerPoint Presentation</vt:lpstr>
      <vt:lpstr>Dict Indexing</vt:lpstr>
      <vt:lpstr>Add A Key</vt:lpstr>
      <vt:lpstr>Exercise</vt:lpstr>
      <vt:lpstr>PowerPoint Presentation</vt:lpstr>
      <vt:lpstr>Methods</vt:lpstr>
      <vt:lpstr>Exercise</vt:lpstr>
      <vt:lpstr>PowerPoint Presentation</vt:lpstr>
      <vt:lpstr>Booleans</vt:lpstr>
      <vt:lpstr>Exercise</vt:lpstr>
      <vt:lpstr>PowerPoint Presentation</vt:lpstr>
      <vt:lpstr>Sometimes there is a problem...</vt:lpstr>
      <vt:lpstr>Casting to appropriate type</vt:lpstr>
      <vt:lpstr>Operators: do stuff with objects</vt:lpstr>
      <vt:lpstr>Exercises</vt:lpstr>
      <vt:lpstr>PowerPoint Presentation</vt:lpstr>
      <vt:lpstr>Spacing and Legibility</vt:lpstr>
      <vt:lpstr>More Operators</vt:lpstr>
      <vt:lpstr>Printing things to the screen</vt:lpstr>
      <vt:lpstr>Code Exercise 1</vt:lpstr>
      <vt:lpstr>An Answer</vt:lpstr>
      <vt:lpstr>Code Exercise 1</vt:lpstr>
      <vt:lpstr>An Approach</vt:lpstr>
      <vt:lpstr>An Answer</vt:lpstr>
      <vt:lpstr>Real World</vt:lpstr>
      <vt:lpstr>PowerPoint Presentation</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Humanities Programming</dc:title>
  <cp:lastModifiedBy>Ethan Reed</cp:lastModifiedBy>
  <cp:revision>171</cp:revision>
  <dcterms:modified xsi:type="dcterms:W3CDTF">2019-05-22T16:12:37Z</dcterms:modified>
</cp:coreProperties>
</file>